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479" r:id="rId3"/>
    <p:sldId id="554" r:id="rId4"/>
    <p:sldId id="692" r:id="rId5"/>
    <p:sldId id="693" r:id="rId6"/>
    <p:sldId id="490" r:id="rId7"/>
    <p:sldId id="588" r:id="rId8"/>
    <p:sldId id="589" r:id="rId9"/>
    <p:sldId id="485" r:id="rId10"/>
    <p:sldId id="591" r:id="rId11"/>
    <p:sldId id="595" r:id="rId12"/>
    <p:sldId id="660" r:id="rId13"/>
    <p:sldId id="498" r:id="rId14"/>
    <p:sldId id="509" r:id="rId15"/>
    <p:sldId id="685" r:id="rId16"/>
    <p:sldId id="596" r:id="rId17"/>
    <p:sldId id="600" r:id="rId18"/>
    <p:sldId id="438" r:id="rId19"/>
    <p:sldId id="439" r:id="rId20"/>
    <p:sldId id="602" r:id="rId21"/>
    <p:sldId id="444" r:id="rId22"/>
    <p:sldId id="447" r:id="rId23"/>
    <p:sldId id="605" r:id="rId24"/>
    <p:sldId id="628" r:id="rId25"/>
    <p:sldId id="677" r:id="rId26"/>
    <p:sldId id="678" r:id="rId27"/>
    <p:sldId id="608" r:id="rId28"/>
    <p:sldId id="670" r:id="rId29"/>
    <p:sldId id="671" r:id="rId30"/>
    <p:sldId id="672" r:id="rId31"/>
    <p:sldId id="668" r:id="rId32"/>
    <p:sldId id="669" r:id="rId33"/>
    <p:sldId id="683" r:id="rId34"/>
    <p:sldId id="458" r:id="rId35"/>
    <p:sldId id="680" r:id="rId36"/>
    <p:sldId id="681" r:id="rId37"/>
    <p:sldId id="682" r:id="rId38"/>
    <p:sldId id="623" r:id="rId39"/>
    <p:sldId id="556" r:id="rId40"/>
    <p:sldId id="624" r:id="rId41"/>
    <p:sldId id="625" r:id="rId42"/>
    <p:sldId id="66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860" autoAdjust="0"/>
  </p:normalViewPr>
  <p:slideViewPr>
    <p:cSldViewPr>
      <p:cViewPr varScale="1">
        <p:scale>
          <a:sx n="71" d="100"/>
          <a:sy n="71" d="100"/>
        </p:scale>
        <p:origin x="1814" y="5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220A-2731-444E-9FD4-CE1880CDCBBB}" type="datetimeFigureOut">
              <a:rPr lang="en-US" smtClean="0"/>
              <a:t>9/17/2014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DDE2B-B669-4119-8118-AD4D2B2659E1}" type="slidenum">
              <a:rPr lang="en-US" smtClean="0"/>
              <a:t>‹#›</a:t>
            </a:fld>
            <a:endParaRPr lang="en-US"/>
          </a:p>
        </p:txBody>
      </p:sp>
    </p:spTree>
    <p:extLst>
      <p:ext uri="{BB962C8B-B14F-4D97-AF65-F5344CB8AC3E}">
        <p14:creationId xmlns:p14="http://schemas.microsoft.com/office/powerpoint/2010/main" val="2006901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1</a:t>
            </a:fld>
            <a:endParaRPr lang="en-US"/>
          </a:p>
        </p:txBody>
      </p:sp>
    </p:spTree>
    <p:extLst>
      <p:ext uri="{BB962C8B-B14F-4D97-AF65-F5344CB8AC3E}">
        <p14:creationId xmlns:p14="http://schemas.microsoft.com/office/powerpoint/2010/main" val="345870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idea is simple, there are many practical challenges. </a:t>
            </a:r>
            <a:endParaRPr lang="en-US" dirty="0" smtClean="0"/>
          </a:p>
          <a:p>
            <a:r>
              <a:rPr lang="en-US" dirty="0" smtClean="0"/>
              <a:t>1) Travi-Navi</a:t>
            </a:r>
            <a:r>
              <a:rPr lang="en-US" baseline="0" dirty="0" smtClean="0"/>
              <a:t> takes pathway images which incurs high energy cost. Besides, the image processing incurs high time and energy cost as well.</a:t>
            </a:r>
          </a:p>
          <a:p>
            <a:r>
              <a:rPr lang="en-US" dirty="0" smtClean="0"/>
              <a:t>2) To navigate users, we need t</a:t>
            </a:r>
            <a:r>
              <a:rPr lang="en-US" baseline="0" dirty="0" smtClean="0"/>
              <a:t>o present correct and timely directions. Either incorrect or untimely direction may lead users to wrong ways.</a:t>
            </a:r>
          </a:p>
          <a:p>
            <a:r>
              <a:rPr lang="en-US" baseline="0" dirty="0" smtClean="0"/>
              <a:t>3) As users may want to visit multiple destinations, we want our application to automatically identify shortcuts and navigate users to multiple destinations. As the sensor data is collected by multiple guiders without collaboration, finding the shortcuts is a non-trial task.</a:t>
            </a:r>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10</a:t>
            </a:fld>
            <a:endParaRPr lang="en-US"/>
          </a:p>
        </p:txBody>
      </p:sp>
    </p:spTree>
    <p:extLst>
      <p:ext uri="{BB962C8B-B14F-4D97-AF65-F5344CB8AC3E}">
        <p14:creationId xmlns:p14="http://schemas.microsoft.com/office/powerpoint/2010/main" val="269008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11</a:t>
            </a:fld>
            <a:endParaRPr lang="en-US"/>
          </a:p>
        </p:txBody>
      </p:sp>
    </p:spTree>
    <p:extLst>
      <p:ext uri="{BB962C8B-B14F-4D97-AF65-F5344CB8AC3E}">
        <p14:creationId xmlns:p14="http://schemas.microsoft.com/office/powerpoint/2010/main" val="1341209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Energy: Image </a:t>
            </a:r>
            <a:r>
              <a:rPr lang="en-US" dirty="0" smtClean="0"/>
              <a:t>capturing incurs</a:t>
            </a:r>
            <a:r>
              <a:rPr lang="en-US" baseline="0" dirty="0" smtClean="0"/>
              <a:t> high energy cost. Our phones can only last for 2~3 hours if we take images continuously.</a:t>
            </a:r>
          </a:p>
          <a:p>
            <a:pPr marL="0" indent="0">
              <a:buNone/>
            </a:pPr>
            <a:r>
              <a:rPr lang="en-US" altLang="zh-CN" baseline="0" dirty="0" smtClean="0"/>
              <a:t>Quality: </a:t>
            </a:r>
            <a:r>
              <a:rPr lang="en-US" baseline="0" dirty="0" smtClean="0"/>
              <a:t>images taken during the walk can get blurred. </a:t>
            </a:r>
            <a:r>
              <a:rPr lang="en-US" altLang="zh-CN" baseline="0" dirty="0" smtClean="0"/>
              <a:t>Here</a:t>
            </a:r>
            <a:r>
              <a:rPr lang="en-US" altLang="zh-CN" baseline="0" dirty="0" smtClean="0"/>
              <a:t>, we show 6 images taken during one walking step.  </a:t>
            </a:r>
            <a:r>
              <a:rPr lang="en-US" baseline="0" dirty="0" smtClean="0"/>
              <a:t>We see the first few images are blurred.  We can use image processing techniques to filter out the blurred ones.  However, the image processing incurs extra time and energy cost</a:t>
            </a:r>
          </a:p>
        </p:txBody>
      </p:sp>
      <p:sp>
        <p:nvSpPr>
          <p:cNvPr id="4" name="Slide Number Placeholder 3"/>
          <p:cNvSpPr>
            <a:spLocks noGrp="1"/>
          </p:cNvSpPr>
          <p:nvPr>
            <p:ph type="sldNum" sz="quarter" idx="10"/>
          </p:nvPr>
        </p:nvSpPr>
        <p:spPr/>
        <p:txBody>
          <a:bodyPr/>
          <a:lstStyle/>
          <a:p>
            <a:fld id="{73CDDE2B-B669-4119-8118-AD4D2B2659E1}" type="slidenum">
              <a:rPr lang="en-US" smtClean="0"/>
              <a:t>12</a:t>
            </a:fld>
            <a:endParaRPr lang="en-US"/>
          </a:p>
        </p:txBody>
      </p:sp>
    </p:spTree>
    <p:extLst>
      <p:ext uri="{BB962C8B-B14F-4D97-AF65-F5344CB8AC3E}">
        <p14:creationId xmlns:p14="http://schemas.microsoft.com/office/powerpoint/2010/main" val="3254761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figure, the black line indicates the quality of images.  We measure the number of features in an image to quantify the quality of the image.  The blue line shows the differential of accelerometer magnitude.  We observe a spike in the blue line, when the user steps down.  As we can see in the figure, the phone will stabilize and image quality is ensured, if we take images before the user steps down. </a:t>
            </a:r>
          </a:p>
          <a:p>
            <a:endParaRPr lang="en-US" dirty="0" smtClean="0"/>
          </a:p>
          <a:p>
            <a:r>
              <a:rPr lang="en-US" dirty="0" smtClean="0"/>
              <a:t>Thus</a:t>
            </a:r>
            <a:r>
              <a:rPr lang="en-US" dirty="0" smtClean="0"/>
              <a:t>, </a:t>
            </a:r>
            <a:r>
              <a:rPr lang="en-US" dirty="0" err="1" smtClean="0"/>
              <a:t>travi-navi</a:t>
            </a:r>
            <a:r>
              <a:rPr lang="en-US" baseline="0" dirty="0" smtClean="0"/>
              <a:t> consults energy-efficient </a:t>
            </a:r>
            <a:r>
              <a:rPr lang="en-US" baseline="0" dirty="0" err="1" smtClean="0"/>
              <a:t>imu</a:t>
            </a:r>
            <a:r>
              <a:rPr lang="en-US" baseline="0" dirty="0" smtClean="0"/>
              <a:t> sensors to predict stable shooting timing and trigger image capturing every step, right after the phone becomes stable.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13</a:t>
            </a:fld>
            <a:endParaRPr lang="en-US"/>
          </a:p>
        </p:txBody>
      </p:sp>
    </p:spTree>
    <p:extLst>
      <p:ext uri="{BB962C8B-B14F-4D97-AF65-F5344CB8AC3E}">
        <p14:creationId xmlns:p14="http://schemas.microsoft.com/office/powerpoint/2010/main" val="401272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figure,</a:t>
            </a:r>
            <a:r>
              <a:rPr lang="en-US" baseline="0" dirty="0" smtClean="0"/>
              <a:t> we plot the CDF of number of features. We see that the images taken using motion hints are of higher quality.</a:t>
            </a:r>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14</a:t>
            </a:fld>
            <a:endParaRPr lang="en-US"/>
          </a:p>
        </p:txBody>
      </p:sp>
    </p:spTree>
    <p:extLst>
      <p:ext uri="{BB962C8B-B14F-4D97-AF65-F5344CB8AC3E}">
        <p14:creationId xmlns:p14="http://schemas.microsoft.com/office/powerpoint/2010/main" val="1200980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a:t>
            </a:r>
            <a:r>
              <a:rPr lang="en-US" dirty="0" smtClean="0"/>
              <a:t>taken on step basis. </a:t>
            </a:r>
            <a:r>
              <a:rPr lang="en-US" dirty="0" smtClean="0"/>
              <a:t>Many </a:t>
            </a:r>
            <a:r>
              <a:rPr lang="en-US" dirty="0" smtClean="0"/>
              <a:t>redundant images: high energy cost, network traffic</a:t>
            </a:r>
          </a:p>
          <a:p>
            <a:endParaRPr lang="en-US" dirty="0" smtClean="0"/>
          </a:p>
          <a:p>
            <a:r>
              <a:rPr lang="en-US" dirty="0" smtClean="0"/>
              <a:t>Key images:</a:t>
            </a:r>
            <a:r>
              <a:rPr lang="en-US" baseline="0" dirty="0" smtClean="0"/>
              <a:t> fewer images on straight pathways, more images before/after turns.</a:t>
            </a:r>
          </a:p>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15</a:t>
            </a:fld>
            <a:endParaRPr lang="en-US"/>
          </a:p>
        </p:txBody>
      </p:sp>
    </p:spTree>
    <p:extLst>
      <p:ext uri="{BB962C8B-B14F-4D97-AF65-F5344CB8AC3E}">
        <p14:creationId xmlns:p14="http://schemas.microsoft.com/office/powerpoint/2010/main" val="3376591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navigate users, we need t</a:t>
            </a:r>
            <a:r>
              <a:rPr lang="en-US" baseline="0" dirty="0" smtClean="0"/>
              <a:t>o present correct and timely directions. Either incorrect or untimely direction may lead users to wrong ways.</a:t>
            </a:r>
          </a:p>
          <a:p>
            <a:endParaRPr lang="en-US" baseline="0"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16</a:t>
            </a:fld>
            <a:endParaRPr lang="en-US"/>
          </a:p>
        </p:txBody>
      </p:sp>
    </p:spTree>
    <p:extLst>
      <p:ext uri="{BB962C8B-B14F-4D97-AF65-F5344CB8AC3E}">
        <p14:creationId xmlns:p14="http://schemas.microsoft.com/office/powerpoint/2010/main" val="1610554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Users</a:t>
            </a:r>
            <a:r>
              <a:rPr lang="en-US" baseline="0" dirty="0" smtClean="0"/>
              <a:t> walking speed might be different. The user may walk slower than the shop owner, or pause in the middle.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Thus, we need to track user’s progress on the shop owner’s trace, and give timely directions.</a:t>
            </a:r>
          </a:p>
        </p:txBody>
      </p:sp>
      <p:sp>
        <p:nvSpPr>
          <p:cNvPr id="4" name="Slide Number Placeholder 3"/>
          <p:cNvSpPr>
            <a:spLocks noGrp="1"/>
          </p:cNvSpPr>
          <p:nvPr>
            <p:ph type="sldNum" sz="quarter" idx="10"/>
          </p:nvPr>
        </p:nvSpPr>
        <p:spPr/>
        <p:txBody>
          <a:bodyPr/>
          <a:lstStyle/>
          <a:p>
            <a:fld id="{73CDDE2B-B669-4119-8118-AD4D2B2659E1}" type="slidenum">
              <a:rPr lang="en-US" smtClean="0"/>
              <a:t>17</a:t>
            </a:fld>
            <a:endParaRPr lang="en-US"/>
          </a:p>
        </p:txBody>
      </p:sp>
    </p:spTree>
    <p:extLst>
      <p:ext uri="{BB962C8B-B14F-4D97-AF65-F5344CB8AC3E}">
        <p14:creationId xmlns:p14="http://schemas.microsoft.com/office/powerpoint/2010/main" val="208497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trace users’ progress</a:t>
            </a:r>
            <a:r>
              <a:rPr lang="en-US" baseline="0" dirty="0" smtClean="0"/>
              <a:t> by counting the steps and measuring the heading directions.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many step detection algorithms. </a:t>
            </a:r>
            <a:r>
              <a:rPr lang="en-US" baseline="0" dirty="0" smtClean="0"/>
              <a:t>In our scenario, users would hold phones in their hands during walking. Thus, we adopt a simple algorithm: looking </a:t>
            </a:r>
            <a:r>
              <a:rPr lang="en-US" baseline="0" dirty="0" smtClean="0"/>
              <a:t>for the rising edges of accelerometer magnitude after filtering to detect steps.</a:t>
            </a:r>
          </a:p>
          <a:p>
            <a:endParaRPr lang="en-US" baseline="0"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18</a:t>
            </a:fld>
            <a:endParaRPr lang="en-US"/>
          </a:p>
        </p:txBody>
      </p:sp>
    </p:spTree>
    <p:extLst>
      <p:ext uri="{BB962C8B-B14F-4D97-AF65-F5344CB8AC3E}">
        <p14:creationId xmlns:p14="http://schemas.microsoft.com/office/powerpoint/2010/main" val="4037938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measure the heading using</a:t>
            </a:r>
            <a:r>
              <a:rPr lang="en-US" baseline="0" dirty="0" smtClean="0"/>
              <a:t> sensor fusion of accelerometer, gyro, and compass.</a:t>
            </a:r>
          </a:p>
          <a:p>
            <a:r>
              <a:rPr lang="en-US" baseline="0" dirty="0" smtClean="0"/>
              <a:t>Key: estimate the attitude of the phone and always convert to the world </a:t>
            </a:r>
            <a:r>
              <a:rPr lang="en-US" baseline="0" dirty="0" err="1" smtClean="0"/>
              <a:t>coord</a:t>
            </a:r>
            <a:r>
              <a:rPr lang="en-US" baseline="0" dirty="0" smtClean="0"/>
              <a:t> system. For </a:t>
            </a:r>
            <a:r>
              <a:rPr lang="en-US" baseline="0" dirty="0" smtClean="0"/>
              <a:t>accurate phone attitude detection, please refer to the A</a:t>
            </a:r>
            <a:r>
              <a:rPr lang="en-US" baseline="30000" dirty="0" smtClean="0"/>
              <a:t>3</a:t>
            </a:r>
            <a:r>
              <a:rPr lang="en-US" baseline="0" dirty="0" smtClean="0"/>
              <a:t> paper this afternoon. </a:t>
            </a:r>
          </a:p>
          <a:p>
            <a:endParaRPr lang="en-US" baseline="0"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19</a:t>
            </a:fld>
            <a:endParaRPr lang="en-US"/>
          </a:p>
        </p:txBody>
      </p:sp>
    </p:spTree>
    <p:extLst>
      <p:ext uri="{BB962C8B-B14F-4D97-AF65-F5344CB8AC3E}">
        <p14:creationId xmlns:p14="http://schemas.microsoft.com/office/powerpoint/2010/main" val="228787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70C0"/>
                </a:solidFill>
              </a:rPr>
              <a:t>15+ years of research,</a:t>
            </a:r>
            <a:r>
              <a:rPr lang="en-US" sz="1200" b="1" baseline="0" dirty="0" smtClean="0">
                <a:solidFill>
                  <a:srgbClr val="0070C0"/>
                </a:solidFill>
              </a:rPr>
              <a:t> </a:t>
            </a:r>
            <a:r>
              <a:rPr lang="en-US" sz="1200" b="1" dirty="0" smtClean="0">
                <a:solidFill>
                  <a:srgbClr val="0070C0"/>
                </a:solidFill>
              </a:rPr>
              <a:t>X000+ research papers</a:t>
            </a:r>
            <a:endParaRPr lang="en-US" sz="1100" b="1" dirty="0" smtClean="0">
              <a:solidFill>
                <a:srgbClr val="C00000"/>
              </a:solidFill>
            </a:endParaRPr>
          </a:p>
          <a:p>
            <a:r>
              <a:rPr lang="en-US" sz="1200" b="1" dirty="0" smtClean="0">
                <a:solidFill>
                  <a:srgbClr val="0070C0"/>
                </a:solidFill>
              </a:rPr>
              <a:t>X00+ startups, </a:t>
            </a:r>
            <a:r>
              <a:rPr lang="en-US" sz="1200" b="1" baseline="0" dirty="0" smtClean="0">
                <a:solidFill>
                  <a:srgbClr val="0070C0"/>
                </a:solidFill>
              </a:rPr>
              <a:t> </a:t>
            </a:r>
            <a:r>
              <a:rPr lang="en-US" dirty="0" smtClean="0"/>
              <a:t>Google:</a:t>
            </a:r>
            <a:r>
              <a:rPr lang="en-US" baseline="0" dirty="0" smtClean="0"/>
              <a:t> 11k+ Bing: catching up quickly</a:t>
            </a:r>
          </a:p>
          <a:p>
            <a:endParaRPr lang="en-US" dirty="0" smtClean="0"/>
          </a:p>
          <a:p>
            <a:r>
              <a:rPr lang="en-US" dirty="0" smtClean="0"/>
              <a:t>Indoor localization and navigation is yet to come and remaining as one of the grand challenges in mobile computing. </a:t>
            </a:r>
          </a:p>
          <a:p>
            <a:endParaRPr lang="en-US" dirty="0" smtClean="0"/>
          </a:p>
          <a:p>
            <a:r>
              <a:rPr lang="en-US" dirty="0" smtClean="0"/>
              <a:t>When talking about navigation, it</a:t>
            </a:r>
            <a:r>
              <a:rPr lang="en-US" baseline="0" dirty="0" smtClean="0"/>
              <a:t> is normative to think of providing directions on actual positions and on real map. </a:t>
            </a:r>
            <a:endParaRPr lang="en-US"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2</a:t>
            </a:fld>
            <a:endParaRPr lang="en-US"/>
          </a:p>
        </p:txBody>
      </p:sp>
    </p:spTree>
    <p:extLst>
      <p:ext uri="{BB962C8B-B14F-4D97-AF65-F5344CB8AC3E}">
        <p14:creationId xmlns:p14="http://schemas.microsoft.com/office/powerpoint/2010/main" val="4033599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particles to approximate the user’s position.</a:t>
            </a:r>
          </a:p>
          <a:p>
            <a:r>
              <a:rPr lang="en-US" baseline="0" dirty="0" smtClean="0"/>
              <a:t>We update the particles with the step detection and heading measurements.</a:t>
            </a:r>
          </a:p>
        </p:txBody>
      </p:sp>
      <p:sp>
        <p:nvSpPr>
          <p:cNvPr id="4" name="Slide Number Placeholder 3"/>
          <p:cNvSpPr>
            <a:spLocks noGrp="1"/>
          </p:cNvSpPr>
          <p:nvPr>
            <p:ph type="sldNum" sz="quarter" idx="10"/>
          </p:nvPr>
        </p:nvSpPr>
        <p:spPr/>
        <p:txBody>
          <a:bodyPr/>
          <a:lstStyle/>
          <a:p>
            <a:fld id="{73CDDE2B-B669-4119-8118-AD4D2B2659E1}" type="slidenum">
              <a:rPr lang="en-US" smtClean="0"/>
              <a:t>20</a:t>
            </a:fld>
            <a:endParaRPr lang="en-US"/>
          </a:p>
        </p:txBody>
      </p:sp>
    </p:spTree>
    <p:extLst>
      <p:ext uri="{BB962C8B-B14F-4D97-AF65-F5344CB8AC3E}">
        <p14:creationId xmlns:p14="http://schemas.microsoft.com/office/powerpoint/2010/main" val="1598706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add</a:t>
            </a:r>
            <a:r>
              <a:rPr lang="en-US" baseline="0" dirty="0" smtClean="0"/>
              <a:t> noises to step lengths and headings to approximate the errors in the measurements. </a:t>
            </a:r>
            <a:endParaRPr lang="en-US" dirty="0" smtClean="0"/>
          </a:p>
          <a:p>
            <a:r>
              <a:rPr lang="en-US" baseline="0" dirty="0" smtClean="0"/>
              <a:t>But due to the noises, errors will accumulate, particles will disperse, and the centroid cannot track user’s position accurately.</a:t>
            </a:r>
          </a:p>
          <a:p>
            <a:endParaRPr lang="en-US" baseline="0" dirty="0" smtClean="0"/>
          </a:p>
          <a:p>
            <a:r>
              <a:rPr lang="en-US" baseline="0" dirty="0" smtClean="0"/>
              <a:t>We carry out measurements to weight each particle and resample particles to reduce tracking errors.</a:t>
            </a:r>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21</a:t>
            </a:fld>
            <a:endParaRPr lang="en-US"/>
          </a:p>
        </p:txBody>
      </p:sp>
    </p:spTree>
    <p:extLst>
      <p:ext uri="{BB962C8B-B14F-4D97-AF65-F5344CB8AC3E}">
        <p14:creationId xmlns:p14="http://schemas.microsoft.com/office/powerpoint/2010/main" val="1550744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observe distinctive patterns as the magnetic field is distorted inside buildings due to steel structures and electronic appliances.</a:t>
            </a:r>
          </a:p>
          <a:p>
            <a:endParaRPr lang="en-US" dirty="0" smtClean="0"/>
          </a:p>
          <a:p>
            <a:r>
              <a:rPr lang="en-US" dirty="0" smtClean="0"/>
              <a:t>Here,</a:t>
            </a:r>
            <a:r>
              <a:rPr lang="en-US" baseline="0" dirty="0" smtClean="0"/>
              <a:t> we measure the magnitude of magnetic field along a 30 meter pathway.</a:t>
            </a:r>
          </a:p>
        </p:txBody>
      </p:sp>
      <p:sp>
        <p:nvSpPr>
          <p:cNvPr id="4" name="Slide Number Placeholder 3"/>
          <p:cNvSpPr>
            <a:spLocks noGrp="1"/>
          </p:cNvSpPr>
          <p:nvPr>
            <p:ph type="sldNum" sz="quarter" idx="10"/>
          </p:nvPr>
        </p:nvSpPr>
        <p:spPr/>
        <p:txBody>
          <a:bodyPr/>
          <a:lstStyle/>
          <a:p>
            <a:fld id="{73CDDE2B-B669-4119-8118-AD4D2B2659E1}" type="slidenum">
              <a:rPr lang="en-US" smtClean="0"/>
              <a:t>22</a:t>
            </a:fld>
            <a:endParaRPr lang="en-US"/>
          </a:p>
        </p:txBody>
      </p:sp>
    </p:spTree>
    <p:extLst>
      <p:ext uri="{BB962C8B-B14F-4D97-AF65-F5344CB8AC3E}">
        <p14:creationId xmlns:p14="http://schemas.microsoft.com/office/powerpoint/2010/main" val="4199726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 user walks along the pathway and observes the magnetic field readings as shown in the right figure, then the user is more likely at the green point, compared with the red ones. Thus, we measure the magnetic field readings and filter out the less likely particles and track the user’s position.</a:t>
            </a:r>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23</a:t>
            </a:fld>
            <a:endParaRPr lang="en-US"/>
          </a:p>
        </p:txBody>
      </p:sp>
    </p:spTree>
    <p:extLst>
      <p:ext uri="{BB962C8B-B14F-4D97-AF65-F5344CB8AC3E}">
        <p14:creationId xmlns:p14="http://schemas.microsoft.com/office/powerpoint/2010/main" val="2740635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Thus, we measure the magnetic field readings and filter out the less likely particles.</a:t>
            </a:r>
          </a:p>
          <a:p>
            <a:r>
              <a:rPr lang="en-US" baseline="0" dirty="0" smtClean="0"/>
              <a:t>After that, we do resampling and add new particles which better approximate user’s position. </a:t>
            </a:r>
          </a:p>
        </p:txBody>
      </p:sp>
      <p:sp>
        <p:nvSpPr>
          <p:cNvPr id="4" name="Slide Number Placeholder 3"/>
          <p:cNvSpPr>
            <a:spLocks noGrp="1"/>
          </p:cNvSpPr>
          <p:nvPr>
            <p:ph type="sldNum" sz="quarter" idx="10"/>
          </p:nvPr>
        </p:nvSpPr>
        <p:spPr/>
        <p:txBody>
          <a:bodyPr/>
          <a:lstStyle/>
          <a:p>
            <a:fld id="{73CDDE2B-B669-4119-8118-AD4D2B2659E1}" type="slidenum">
              <a:rPr lang="en-US" smtClean="0"/>
              <a:t>24</a:t>
            </a:fld>
            <a:endParaRPr lang="en-US"/>
          </a:p>
        </p:txBody>
      </p:sp>
    </p:spTree>
    <p:extLst>
      <p:ext uri="{BB962C8B-B14F-4D97-AF65-F5344CB8AC3E}">
        <p14:creationId xmlns:p14="http://schemas.microsoft.com/office/powerpoint/2010/main" val="3239126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In this example, each particle uses a vector to measure its distances to the guider’s positions. </a:t>
            </a:r>
          </a:p>
          <a:p>
            <a:endParaRPr lang="en-US" altLang="zh-CN" baseline="0" dirty="0" smtClean="0"/>
          </a:p>
          <a:p>
            <a:r>
              <a:rPr lang="en-US" altLang="zh-CN" baseline="0" dirty="0" smtClean="0"/>
              <a:t>With one wifi fingerprint measurement, F</a:t>
            </a:r>
            <a:r>
              <a:rPr lang="en-US" altLang="zh-CN" baseline="30000" dirty="0" smtClean="0"/>
              <a:t>user</a:t>
            </a:r>
            <a:r>
              <a:rPr lang="en-US" altLang="zh-CN" baseline="0" dirty="0" smtClean="0"/>
              <a:t>,  we use another vector to quantify its wifi distances to the guider’s wifi fingerprint measurements. </a:t>
            </a:r>
          </a:p>
        </p:txBody>
      </p:sp>
      <p:sp>
        <p:nvSpPr>
          <p:cNvPr id="4" name="Slide Number Placeholder 3"/>
          <p:cNvSpPr>
            <a:spLocks noGrp="1"/>
          </p:cNvSpPr>
          <p:nvPr>
            <p:ph type="sldNum" sz="quarter" idx="10"/>
          </p:nvPr>
        </p:nvSpPr>
        <p:spPr/>
        <p:txBody>
          <a:bodyPr/>
          <a:lstStyle/>
          <a:p>
            <a:fld id="{73CDDE2B-B669-4119-8118-AD4D2B2659E1}" type="slidenum">
              <a:rPr lang="en-US" smtClean="0"/>
              <a:t>25</a:t>
            </a:fld>
            <a:endParaRPr lang="en-US"/>
          </a:p>
        </p:txBody>
      </p:sp>
    </p:spTree>
    <p:extLst>
      <p:ext uri="{BB962C8B-B14F-4D97-AF65-F5344CB8AC3E}">
        <p14:creationId xmlns:p14="http://schemas.microsoft.com/office/powerpoint/2010/main" val="861262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Suppose that the user’s actual position is detected as the green dot. </a:t>
            </a:r>
          </a:p>
          <a:p>
            <a:r>
              <a:rPr lang="en-US" baseline="0" dirty="0" smtClean="0"/>
              <a:t>Then, we expect a high correlation of the geo distance vector and the wifi distance vector, when a particle is located closer to the actual position. </a:t>
            </a:r>
          </a:p>
          <a:p>
            <a:r>
              <a:rPr lang="en-US" baseline="0" dirty="0" smtClean="0"/>
              <a:t>Thus, we weight each particle using the correlation as measured in the equation. </a:t>
            </a:r>
          </a:p>
          <a:p>
            <a:r>
              <a:rPr lang="en-US" baseline="0" dirty="0" smtClean="0"/>
              <a:t>Since it incorporates multiple fingerprint measurements, it is inherently more robust than those methods that only look into a single wifi fingerprint measurement. </a:t>
            </a:r>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26</a:t>
            </a:fld>
            <a:endParaRPr lang="en-US"/>
          </a:p>
        </p:txBody>
      </p:sp>
    </p:spTree>
    <p:extLst>
      <p:ext uri="{BB962C8B-B14F-4D97-AF65-F5344CB8AC3E}">
        <p14:creationId xmlns:p14="http://schemas.microsoft.com/office/powerpoint/2010/main" val="2794643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users may want to visit multiple destinations, we want our application to automatically identify shortcuts and navigate users to multiple destinations. As the sensor data is collected by multiple guiders without collaboration, finding the shortcuts is a non-trial task.</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27</a:t>
            </a:fld>
            <a:endParaRPr lang="en-US"/>
          </a:p>
        </p:txBody>
      </p:sp>
    </p:spTree>
    <p:extLst>
      <p:ext uri="{BB962C8B-B14F-4D97-AF65-F5344CB8AC3E}">
        <p14:creationId xmlns:p14="http://schemas.microsoft.com/office/powerpoint/2010/main" val="2280541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that </a:t>
            </a:r>
            <a:r>
              <a:rPr lang="en-US" dirty="0" err="1" smtClean="0"/>
              <a:t>travi-navi</a:t>
            </a:r>
            <a:r>
              <a:rPr lang="en-US" dirty="0" smtClean="0"/>
              <a:t> can navigate a user to a destination,</a:t>
            </a:r>
            <a:r>
              <a:rPr lang="en-US" baseline="0" dirty="0" smtClean="0"/>
              <a:t> e.g., </a:t>
            </a:r>
            <a:r>
              <a:rPr lang="en-US" baseline="0" dirty="0" err="1" smtClean="0"/>
              <a:t>McD</a:t>
            </a:r>
            <a:r>
              <a:rPr lang="en-US" baseline="0" dirty="0" smtClean="0"/>
              <a:t> in this example</a:t>
            </a:r>
            <a:r>
              <a:rPr lang="en-US" dirty="0" smtClean="0"/>
              <a:t>.</a:t>
            </a:r>
          </a:p>
          <a:p>
            <a:r>
              <a:rPr lang="en-US" dirty="0" smtClean="0"/>
              <a:t>What if the user wants to visit H&amp;M from</a:t>
            </a:r>
            <a:r>
              <a:rPr lang="en-US" baseline="0" dirty="0" smtClean="0"/>
              <a:t> </a:t>
            </a:r>
            <a:r>
              <a:rPr lang="en-US" baseline="0" dirty="0" err="1" smtClean="0"/>
              <a:t>McD</a:t>
            </a:r>
            <a:r>
              <a:rPr lang="en-US" baseline="0" dirty="0" smtClean="0"/>
              <a:t>? It is not a good idea to ask the user to go back to the entrance and then navigate her from there to H&amp;M. </a:t>
            </a:r>
            <a:endParaRPr lang="en-US" baseline="0" dirty="0" smtClean="0"/>
          </a:p>
          <a:p>
            <a:r>
              <a:rPr lang="en-US" baseline="0" dirty="0" smtClean="0"/>
              <a:t>As the two sensor traces are collected by different guiders (i.e., </a:t>
            </a:r>
            <a:r>
              <a:rPr lang="en-US" baseline="0" dirty="0" err="1" smtClean="0"/>
              <a:t>McD</a:t>
            </a:r>
            <a:r>
              <a:rPr lang="en-US" baseline="0" dirty="0" smtClean="0"/>
              <a:t> and H&amp;M) without collaboration, our application should be able to automatically identify the shortcut. </a:t>
            </a:r>
          </a:p>
          <a:p>
            <a:endParaRPr lang="en-US" baseline="0" dirty="0" smtClean="0"/>
          </a:p>
          <a:p>
            <a:r>
              <a:rPr lang="en-US" baseline="0" dirty="0" smtClean="0"/>
              <a:t>Intuitively, since the two traces have the overlapping pathway </a:t>
            </a:r>
            <a:r>
              <a:rPr lang="en-US" baseline="0" dirty="0" smtClean="0"/>
              <a:t>segments or </a:t>
            </a:r>
            <a:r>
              <a:rPr lang="en-US" baseline="0" dirty="0" err="1" smtClean="0"/>
              <a:t>crosspoints</a:t>
            </a:r>
            <a:r>
              <a:rPr lang="en-US" baseline="0" dirty="0" smtClean="0"/>
              <a:t>, </a:t>
            </a:r>
            <a:r>
              <a:rPr lang="en-US" baseline="0" dirty="0" smtClean="0"/>
              <a:t>if we can accurately merge them together than we can find the shortcut.</a:t>
            </a:r>
          </a:p>
          <a:p>
            <a:endParaRPr lang="en-US"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28</a:t>
            </a:fld>
            <a:endParaRPr lang="en-US"/>
          </a:p>
        </p:txBody>
      </p:sp>
    </p:spTree>
    <p:extLst>
      <p:ext uri="{BB962C8B-B14F-4D97-AF65-F5344CB8AC3E}">
        <p14:creationId xmlns:p14="http://schemas.microsoft.com/office/powerpoint/2010/main" val="550220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identify shortcuts if we</a:t>
            </a:r>
            <a:r>
              <a:rPr lang="en-US" baseline="0" dirty="0" smtClean="0"/>
              <a:t> can detect that they have common pathway segments.</a:t>
            </a:r>
          </a:p>
          <a:p>
            <a:r>
              <a:rPr lang="en-US" baseline="0" dirty="0" smtClean="0"/>
              <a:t>As we mentioned before, we will observe similar magnetic field patterns along the overlapping pathway segments. </a:t>
            </a:r>
          </a:p>
          <a:p>
            <a:endParaRPr lang="en-US" baseline="0" dirty="0" smtClean="0"/>
          </a:p>
          <a:p>
            <a:r>
              <a:rPr lang="en-US" baseline="0" dirty="0" smtClean="0"/>
              <a:t>In this example, we see that on the overlapping segment A-D, of the two traces A-B and A-C, we will see similar magnetic field readings as plotted in the right figure. </a:t>
            </a:r>
          </a:p>
          <a:p>
            <a:r>
              <a:rPr lang="en-US" baseline="0" dirty="0" smtClean="0"/>
              <a:t>After the branching point, the magnetic fields exhibit different patterns. </a:t>
            </a:r>
          </a:p>
          <a:p>
            <a:endParaRPr lang="en-US" baseline="0" dirty="0" smtClean="0"/>
          </a:p>
          <a:p>
            <a:r>
              <a:rPr lang="en-US" baseline="0" dirty="0" smtClean="0"/>
              <a:t>Thus, we merge them by detecting measuring the similarity of magnetic reading on two traces. </a:t>
            </a:r>
          </a:p>
        </p:txBody>
      </p:sp>
      <p:sp>
        <p:nvSpPr>
          <p:cNvPr id="4" name="Slide Number Placeholder 3"/>
          <p:cNvSpPr>
            <a:spLocks noGrp="1"/>
          </p:cNvSpPr>
          <p:nvPr>
            <p:ph type="sldNum" sz="quarter" idx="10"/>
          </p:nvPr>
        </p:nvSpPr>
        <p:spPr/>
        <p:txBody>
          <a:bodyPr/>
          <a:lstStyle/>
          <a:p>
            <a:fld id="{73CDDE2B-B669-4119-8118-AD4D2B2659E1}" type="slidenum">
              <a:rPr lang="en-US" smtClean="0"/>
              <a:t>29</a:t>
            </a:fld>
            <a:endParaRPr lang="en-US"/>
          </a:p>
        </p:txBody>
      </p:sp>
    </p:spTree>
    <p:extLst>
      <p:ext uri="{BB962C8B-B14F-4D97-AF65-F5344CB8AC3E}">
        <p14:creationId xmlns:p14="http://schemas.microsoft.com/office/powerpoint/2010/main" val="268575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a:t>
            </a:r>
            <a:r>
              <a:rPr lang="en-US" baseline="0" dirty="0" smtClean="0"/>
              <a:t>, obtaining high quality maps itself is a challenging task, especially to obtain them at scale, say millions of buildings world wide. Several research proposals like </a:t>
            </a:r>
            <a:r>
              <a:rPr lang="en-US" baseline="0" dirty="0" err="1" smtClean="0"/>
              <a:t>UnLoc</a:t>
            </a:r>
            <a:r>
              <a:rPr lang="en-US" baseline="0" dirty="0" smtClean="0"/>
              <a:t>, our </a:t>
            </a:r>
            <a:r>
              <a:rPr lang="en-US" baseline="0" dirty="0" err="1" smtClean="0"/>
              <a:t>Walkie</a:t>
            </a:r>
            <a:r>
              <a:rPr lang="en-US" baseline="0" dirty="0" smtClean="0"/>
              <a:t>-Markie, and Jigsaw (presented yesterday) try to build maps through crowdsourcing. The incentive mechanism design is hard.</a:t>
            </a:r>
          </a:p>
          <a:p>
            <a:endParaRPr lang="en-US" baseline="0" dirty="0" smtClean="0"/>
          </a:p>
          <a:p>
            <a:r>
              <a:rPr lang="en-US" baseline="0" dirty="0" smtClean="0"/>
              <a:t>In practice, however, the localization accuracy can be improved by deploying dense infrastructures, like APs or beacons. Or business can perform dense war-walking to collect dense location database. So, the biggest challenge is the lack of killer apps, which is killer enough to justify the deployment cost of the IPS. </a:t>
            </a:r>
          </a:p>
          <a:p>
            <a:r>
              <a:rPr lang="en-US" baseline="0" dirty="0" smtClean="0"/>
              <a:t>People have been search hard for killer apps, but none seem to have emerged. Worse even, people seem not to have enough confidence in finding a killer app. </a:t>
            </a:r>
            <a:endParaRPr lang="en-US" baseline="0" dirty="0" smtClean="0"/>
          </a:p>
          <a:p>
            <a:r>
              <a:rPr lang="en-US" baseline="0" dirty="0" smtClean="0"/>
              <a:t>Thus</a:t>
            </a:r>
            <a:r>
              <a:rPr lang="en-US" baseline="0" dirty="0" smtClean="0"/>
              <a:t>, there is a C&amp;E problem: no business willing to investigate IPS, which make it impossible for user to form a habit/dependency. </a:t>
            </a:r>
          </a:p>
          <a:p>
            <a:endParaRPr lang="en-US" baseline="0" dirty="0" smtClean="0"/>
          </a:p>
          <a:p>
            <a:r>
              <a:rPr lang="en-US" baseline="0" dirty="0" smtClean="0"/>
              <a:t>For these reasons, we conclude that it is very hard to bootstrap indoor navigation services in practice.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3</a:t>
            </a:fld>
            <a:endParaRPr lang="en-US"/>
          </a:p>
        </p:txBody>
      </p:sp>
    </p:spTree>
    <p:extLst>
      <p:ext uri="{BB962C8B-B14F-4D97-AF65-F5344CB8AC3E}">
        <p14:creationId xmlns:p14="http://schemas.microsoft.com/office/powerpoint/2010/main" val="4058173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measure the similarity using dynamic time warping, to incorporate different walking speeds of two users. </a:t>
            </a:r>
          </a:p>
          <a:p>
            <a:r>
              <a:rPr lang="en-US" baseline="0" dirty="0" smtClean="0"/>
              <a:t>The line in the matrix in the upper figure shows the minimum cost line, and the bottom figure shows the cost involved in each warping operation. </a:t>
            </a:r>
          </a:p>
          <a:p>
            <a:endParaRPr lang="en-US" baseline="0" dirty="0" smtClean="0"/>
          </a:p>
          <a:p>
            <a:r>
              <a:rPr lang="en-US" baseline="0" dirty="0" smtClean="0"/>
              <a:t>We see a spike in the bottom figure, and that is because after the branching point, there is no good matches on the two traces. </a:t>
            </a:r>
          </a:p>
          <a:p>
            <a:r>
              <a:rPr lang="en-US" baseline="0" dirty="0" smtClean="0"/>
              <a:t>Thus, we set a threshold to detect the spikes, and further filter out false detection with wifi measurements.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30</a:t>
            </a:fld>
            <a:endParaRPr lang="en-US"/>
          </a:p>
        </p:txBody>
      </p:sp>
    </p:spTree>
    <p:extLst>
      <p:ext uri="{BB962C8B-B14F-4D97-AF65-F5344CB8AC3E}">
        <p14:creationId xmlns:p14="http://schemas.microsoft.com/office/powerpoint/2010/main" val="620211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shortcut may</a:t>
            </a:r>
            <a:r>
              <a:rPr lang="en-US" baseline="0" dirty="0" smtClean="0"/>
              <a:t> also appear as the crossing points as shown in the left illustration. </a:t>
            </a:r>
            <a:endParaRPr lang="en-US" dirty="0" smtClean="0"/>
          </a:p>
          <a:p>
            <a:endParaRPr lang="en-US" baseline="0" dirty="0" smtClean="0"/>
          </a:p>
          <a:p>
            <a:r>
              <a:rPr lang="en-US" baseline="0" dirty="0" smtClean="0"/>
              <a:t>Intuitively, if we measure the wifi distance from GT2 to GT1, as the user walks down towards to GT1, we will first observe a decreasing wifi distance. After the user crosses the crossing point, we will observe an increasing trend. </a:t>
            </a:r>
          </a:p>
          <a:p>
            <a:r>
              <a:rPr lang="en-US" baseline="0" dirty="0" smtClean="0"/>
              <a:t>Similarly, if a user walks towards GT2, the user will first observe a decreasing trend, followed by an increasing trend.</a:t>
            </a:r>
          </a:p>
          <a:p>
            <a:r>
              <a:rPr lang="en-US" baseline="0" dirty="0" smtClean="0"/>
              <a:t>If the two traces have a crossing point, we expect to see a mutual decreasing-and-increasing trends between their wifi distances.</a:t>
            </a:r>
          </a:p>
          <a:p>
            <a:endParaRPr lang="en-US" baseline="0" dirty="0" smtClean="0"/>
          </a:p>
          <a:p>
            <a:r>
              <a:rPr lang="en-US" baseline="0" dirty="0" smtClean="0"/>
              <a:t>By detecting such mutual decreasing-and-increasing trends we can detect the crossing point of two traces. </a:t>
            </a:r>
          </a:p>
        </p:txBody>
      </p:sp>
      <p:sp>
        <p:nvSpPr>
          <p:cNvPr id="4" name="Slide Number Placeholder 3"/>
          <p:cNvSpPr>
            <a:spLocks noGrp="1"/>
          </p:cNvSpPr>
          <p:nvPr>
            <p:ph type="sldNum" sz="quarter" idx="10"/>
          </p:nvPr>
        </p:nvSpPr>
        <p:spPr/>
        <p:txBody>
          <a:bodyPr/>
          <a:lstStyle/>
          <a:p>
            <a:fld id="{73CDDE2B-B669-4119-8118-AD4D2B2659E1}" type="slidenum">
              <a:rPr lang="en-US" smtClean="0"/>
              <a:t>31</a:t>
            </a:fld>
            <a:endParaRPr lang="en-US"/>
          </a:p>
        </p:txBody>
      </p:sp>
    </p:spTree>
    <p:extLst>
      <p:ext uri="{BB962C8B-B14F-4D97-AF65-F5344CB8AC3E}">
        <p14:creationId xmlns:p14="http://schemas.microsoft.com/office/powerpoint/2010/main" val="4208284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navigation traces can also stored in a cloud server. The cloud server can use the same shortcut identification techniques to merge the traces to increase the coverage.</a:t>
            </a:r>
          </a:p>
          <a:p>
            <a:r>
              <a:rPr lang="en-US" baseline="0" dirty="0" smtClean="0"/>
              <a:t>By doing so, each shop owner can benefit from cooperating with each other and provide better service to their users. </a:t>
            </a:r>
          </a:p>
          <a:p>
            <a:endParaRPr lang="en-US" baseline="0" dirty="0" smtClean="0"/>
          </a:p>
          <a:p>
            <a:r>
              <a:rPr lang="en-US" baseline="0" dirty="0" smtClean="0"/>
              <a:t>On the other hand, the user can download the traces from the cloud and navigate to their destinations. </a:t>
            </a:r>
          </a:p>
        </p:txBody>
      </p:sp>
      <p:sp>
        <p:nvSpPr>
          <p:cNvPr id="4" name="Slide Number Placeholder 3"/>
          <p:cNvSpPr>
            <a:spLocks noGrp="1"/>
          </p:cNvSpPr>
          <p:nvPr>
            <p:ph type="sldNum" sz="quarter" idx="10"/>
          </p:nvPr>
        </p:nvSpPr>
        <p:spPr/>
        <p:txBody>
          <a:bodyPr/>
          <a:lstStyle/>
          <a:p>
            <a:fld id="{73CDDE2B-B669-4119-8118-AD4D2B2659E1}" type="slidenum">
              <a:rPr lang="en-US" smtClean="0"/>
              <a:t>32</a:t>
            </a:fld>
            <a:endParaRPr lang="en-US"/>
          </a:p>
        </p:txBody>
      </p:sp>
    </p:spTree>
    <p:extLst>
      <p:ext uri="{BB962C8B-B14F-4D97-AF65-F5344CB8AC3E}">
        <p14:creationId xmlns:p14="http://schemas.microsoft.com/office/powerpoint/2010/main" val="2465138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33</a:t>
            </a:fld>
            <a:endParaRPr lang="en-US"/>
          </a:p>
        </p:txBody>
      </p:sp>
    </p:spTree>
    <p:extLst>
      <p:ext uri="{BB962C8B-B14F-4D97-AF65-F5344CB8AC3E}">
        <p14:creationId xmlns:p14="http://schemas.microsoft.com/office/powerpoint/2010/main" val="3417498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34</a:t>
            </a:fld>
            <a:endParaRPr lang="en-US"/>
          </a:p>
        </p:txBody>
      </p:sp>
    </p:spTree>
    <p:extLst>
      <p:ext uri="{BB962C8B-B14F-4D97-AF65-F5344CB8AC3E}">
        <p14:creationId xmlns:p14="http://schemas.microsoft.com/office/powerpoint/2010/main" val="1809562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35</a:t>
            </a:fld>
            <a:endParaRPr lang="en-US"/>
          </a:p>
        </p:txBody>
      </p:sp>
    </p:spTree>
    <p:extLst>
      <p:ext uri="{BB962C8B-B14F-4D97-AF65-F5344CB8AC3E}">
        <p14:creationId xmlns:p14="http://schemas.microsoft.com/office/powerpoint/2010/main" val="2605406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36</a:t>
            </a:fld>
            <a:endParaRPr lang="en-US"/>
          </a:p>
        </p:txBody>
      </p:sp>
    </p:spTree>
    <p:extLst>
      <p:ext uri="{BB962C8B-B14F-4D97-AF65-F5344CB8AC3E}">
        <p14:creationId xmlns:p14="http://schemas.microsoft.com/office/powerpoint/2010/main" val="2284446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37</a:t>
            </a:fld>
            <a:endParaRPr lang="en-US"/>
          </a:p>
        </p:txBody>
      </p:sp>
    </p:spTree>
    <p:extLst>
      <p:ext uri="{BB962C8B-B14F-4D97-AF65-F5344CB8AC3E}">
        <p14:creationId xmlns:p14="http://schemas.microsoft.com/office/powerpoint/2010/main" val="2535686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38</a:t>
            </a:fld>
            <a:endParaRPr lang="en-US"/>
          </a:p>
        </p:txBody>
      </p:sp>
    </p:spTree>
    <p:extLst>
      <p:ext uri="{BB962C8B-B14F-4D97-AF65-F5344CB8AC3E}">
        <p14:creationId xmlns:p14="http://schemas.microsoft.com/office/powerpoint/2010/main" val="2563012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39</a:t>
            </a:fld>
            <a:endParaRPr lang="en-US"/>
          </a:p>
        </p:txBody>
      </p:sp>
    </p:spTree>
    <p:extLst>
      <p:ext uri="{BB962C8B-B14F-4D97-AF65-F5344CB8AC3E}">
        <p14:creationId xmlns:p14="http://schemas.microsoft.com/office/powerpoint/2010/main" val="339978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work, we set out to re-examine our perception of indoor navigation. </a:t>
            </a:r>
          </a:p>
          <a:p>
            <a:pPr marL="171450" indent="-171450">
              <a:buFont typeface="Arial" panose="020B0604020202020204" pitchFamily="34" charset="0"/>
              <a:buChar char="•"/>
            </a:pPr>
            <a:r>
              <a:rPr lang="en-US" baseline="0" dirty="0" smtClean="0"/>
              <a:t>While there is no generic killer app for every user, some users want to use it more than others; </a:t>
            </a:r>
          </a:p>
          <a:p>
            <a:pPr marL="171450" indent="-171450">
              <a:buFont typeface="Arial" panose="020B0604020202020204" pitchFamily="34" charset="0"/>
              <a:buChar char="•"/>
            </a:pPr>
            <a:r>
              <a:rPr lang="en-US" baseline="0" dirty="0" smtClean="0"/>
              <a:t>while they are not needed all the time or frequently, people do need them occasionally. </a:t>
            </a:r>
          </a:p>
          <a:p>
            <a:r>
              <a:rPr lang="en-US" baseline="0" dirty="0" smtClean="0"/>
              <a:t>In many scenarios, we find that there are many self-motivated users that would directly benefit from an indoor navigation services, </a:t>
            </a:r>
          </a:p>
          <a:p>
            <a:r>
              <a:rPr lang="en-US" baseline="0" dirty="0" smtClean="0"/>
              <a:t>Can we enable them? Obviously, it should be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4</a:t>
            </a:fld>
            <a:endParaRPr lang="en-US"/>
          </a:p>
        </p:txBody>
      </p:sp>
    </p:spTree>
    <p:extLst>
      <p:ext uri="{BB962C8B-B14F-4D97-AF65-F5344CB8AC3E}">
        <p14:creationId xmlns:p14="http://schemas.microsoft.com/office/powerpoint/2010/main" val="2433759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40</a:t>
            </a:fld>
            <a:endParaRPr lang="en-US"/>
          </a:p>
        </p:txBody>
      </p:sp>
    </p:spTree>
    <p:extLst>
      <p:ext uri="{BB962C8B-B14F-4D97-AF65-F5344CB8AC3E}">
        <p14:creationId xmlns:p14="http://schemas.microsoft.com/office/powerpoint/2010/main" val="2320800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41</a:t>
            </a:fld>
            <a:endParaRPr lang="en-US"/>
          </a:p>
        </p:txBody>
      </p:sp>
    </p:spTree>
    <p:extLst>
      <p:ext uri="{BB962C8B-B14F-4D97-AF65-F5344CB8AC3E}">
        <p14:creationId xmlns:p14="http://schemas.microsoft.com/office/powerpoint/2010/main" val="4210874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a:t>
            </a:r>
          </a:p>
          <a:p>
            <a:r>
              <a:rPr lang="en-US" dirty="0" smtClean="0"/>
              <a:t>With</a:t>
            </a:r>
            <a:r>
              <a:rPr lang="en-US" baseline="0" dirty="0" smtClean="0"/>
              <a:t> this, I’d like to take </a:t>
            </a:r>
            <a:r>
              <a:rPr lang="en-US" baseline="0" smtClean="0"/>
              <a:t>any questions. </a:t>
            </a:r>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42</a:t>
            </a:fld>
            <a:endParaRPr lang="en-US"/>
          </a:p>
        </p:txBody>
      </p:sp>
    </p:spTree>
    <p:extLst>
      <p:ext uri="{BB962C8B-B14F-4D97-AF65-F5344CB8AC3E}">
        <p14:creationId xmlns:p14="http://schemas.microsoft.com/office/powerpoint/2010/main" val="198184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 </a:t>
            </a:r>
            <a:r>
              <a:rPr lang="en-US" dirty="0" smtClean="0"/>
              <a:t>of navigate</a:t>
            </a:r>
            <a:r>
              <a:rPr lang="en-US" baseline="0" dirty="0" smtClean="0"/>
              <a:t> a user via the absolution position and on a map, we navigate users w.r.t. previous user’s walking traces.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two roles in </a:t>
            </a:r>
            <a:r>
              <a:rPr lang="en-US" baseline="0" dirty="0" err="1" smtClean="0"/>
              <a:t>Travi-Navi</a:t>
            </a:r>
            <a:r>
              <a:rPr lang="en-US" baseline="0" dirty="0" smtClean="0"/>
              <a:t>: guider and follower.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actively </a:t>
            </a:r>
            <a:r>
              <a:rPr lang="en-US" baseline="0" dirty="0" smtClean="0"/>
              <a:t>involve the user by leveraging the HVS.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5</a:t>
            </a:fld>
            <a:endParaRPr lang="en-US"/>
          </a:p>
        </p:txBody>
      </p:sp>
    </p:spTree>
    <p:extLst>
      <p:ext uri="{BB962C8B-B14F-4D97-AF65-F5344CB8AC3E}">
        <p14:creationId xmlns:p14="http://schemas.microsoft.com/office/powerpoint/2010/main" val="283941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 me use an example</a:t>
            </a:r>
            <a:r>
              <a:rPr lang="en-US" baseline="0" dirty="0" smtClean="0"/>
              <a:t> to walk you through our design and describe the high-level intuition of our work. </a:t>
            </a:r>
            <a:endParaRPr lang="en-US" dirty="0" smtClean="0"/>
          </a:p>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6</a:t>
            </a:fld>
            <a:endParaRPr lang="en-US"/>
          </a:p>
        </p:txBody>
      </p:sp>
    </p:spTree>
    <p:extLst>
      <p:ext uri="{BB962C8B-B14F-4D97-AF65-F5344CB8AC3E}">
        <p14:creationId xmlns:p14="http://schemas.microsoft.com/office/powerpoint/2010/main" val="257524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navigate the user, the shop owner</a:t>
            </a:r>
            <a:r>
              <a:rPr lang="en-US" baseline="0" dirty="0" smtClean="0"/>
              <a:t> (here, Mr. McDonald) walks from an entrance of the mall to his shop. During the walk, pathway images were captured and steps recorded by a mobile or wearable device, mobile phone or Glass.  He not necessarily needs to cover all the pathways. </a:t>
            </a:r>
          </a:p>
          <a:p>
            <a:endParaRPr lang="en-US" baseline="0"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7</a:t>
            </a:fld>
            <a:endParaRPr lang="en-US"/>
          </a:p>
        </p:txBody>
      </p:sp>
    </p:spTree>
    <p:extLst>
      <p:ext uri="{BB962C8B-B14F-4D97-AF65-F5344CB8AC3E}">
        <p14:creationId xmlns:p14="http://schemas.microsoft.com/office/powerpoint/2010/main" val="50306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shop owner shares the pathway images and IMU traces to the </a:t>
            </a:r>
            <a:r>
              <a:rPr lang="en-US" baseline="0" dirty="0" smtClean="0"/>
              <a:t>user; The </a:t>
            </a:r>
            <a:r>
              <a:rPr lang="en-US" baseline="0" dirty="0" smtClean="0"/>
              <a:t>user loads the traces into his mobile phone. With the sensor data, our application automatically tracks the user’s progress on the shop owner’s trace. The application presents that landmark images as well as the navigation instructions. The directions are updated on step basis. </a:t>
            </a:r>
          </a:p>
          <a:p>
            <a:endParaRPr lang="en-US" baseline="0" dirty="0" smtClean="0"/>
          </a:p>
          <a:p>
            <a:r>
              <a:rPr lang="en-US" baseline="0" dirty="0" smtClean="0"/>
              <a:t>We note that the user is not required to take pathway images. </a:t>
            </a:r>
          </a:p>
          <a:p>
            <a:endParaRPr lang="en-US" dirty="0" smtClean="0"/>
          </a:p>
        </p:txBody>
      </p:sp>
      <p:sp>
        <p:nvSpPr>
          <p:cNvPr id="4" name="Slide Number Placeholder 3"/>
          <p:cNvSpPr>
            <a:spLocks noGrp="1"/>
          </p:cNvSpPr>
          <p:nvPr>
            <p:ph type="sldNum" sz="quarter" idx="10"/>
          </p:nvPr>
        </p:nvSpPr>
        <p:spPr/>
        <p:txBody>
          <a:bodyPr/>
          <a:lstStyle/>
          <a:p>
            <a:fld id="{73CDDE2B-B669-4119-8118-AD4D2B2659E1}" type="slidenum">
              <a:rPr lang="en-US" smtClean="0"/>
              <a:t>8</a:t>
            </a:fld>
            <a:endParaRPr lang="en-US"/>
          </a:p>
        </p:txBody>
      </p:sp>
    </p:spTree>
    <p:extLst>
      <p:ext uri="{BB962C8B-B14F-4D97-AF65-F5344CB8AC3E}">
        <p14:creationId xmlns:p14="http://schemas.microsoft.com/office/powerpoint/2010/main" val="180825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left panel</a:t>
            </a:r>
            <a:r>
              <a:rPr lang="en-US" baseline="0" dirty="0" smtClean="0"/>
              <a:t> shows a usage scenario.  The right panel shows the snapshot of </a:t>
            </a:r>
            <a:r>
              <a:rPr lang="en-US" baseline="0" dirty="0" err="1" smtClean="0"/>
              <a:t>travi-navi</a:t>
            </a:r>
            <a:r>
              <a:rPr lang="en-US" baseline="0" dirty="0" smtClean="0"/>
              <a:t> UI.</a:t>
            </a:r>
          </a:p>
          <a:p>
            <a:endParaRPr lang="en-US" baseline="0" dirty="0" smtClean="0"/>
          </a:p>
          <a:p>
            <a:r>
              <a:rPr lang="en-US" baseline="0" dirty="0" smtClean="0"/>
              <a:t>The UI shows the pathway images in the center which are updated automatically as the user walks to the destination. It also shows the remaining steps to the next turn (forward 6 steps), and the turning angle (40 degree right turn). </a:t>
            </a:r>
          </a:p>
          <a:p>
            <a:endParaRPr lang="en-US" baseline="0" dirty="0" smtClean="0"/>
          </a:p>
          <a:p>
            <a:r>
              <a:rPr lang="en-US" baseline="0" dirty="0" smtClean="0"/>
              <a:t>The blue arrow points the current heading direction of the user, while the purple arrow always points upright direction to assist the user to adjust heading direction.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CDDE2B-B669-4119-8118-AD4D2B2659E1}" type="slidenum">
              <a:rPr lang="en-US" smtClean="0"/>
              <a:t>9</a:t>
            </a:fld>
            <a:endParaRPr lang="en-US"/>
          </a:p>
        </p:txBody>
      </p:sp>
    </p:spTree>
    <p:extLst>
      <p:ext uri="{BB962C8B-B14F-4D97-AF65-F5344CB8AC3E}">
        <p14:creationId xmlns:p14="http://schemas.microsoft.com/office/powerpoint/2010/main" val="330601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38.png"/><Relationship Id="rId4" Type="http://schemas.openxmlformats.org/officeDocument/2006/relationships/image" Target="../media/image16.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5.emf"/><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47.jpeg"/><Relationship Id="rId4" Type="http://schemas.openxmlformats.org/officeDocument/2006/relationships/image" Target="../media/image9.png"/><Relationship Id="rId9"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4.jpe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7.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6800"/>
            <a:ext cx="9144000" cy="2308225"/>
          </a:xfrm>
        </p:spPr>
        <p:txBody>
          <a:bodyPr>
            <a:normAutofit/>
          </a:bodyPr>
          <a:lstStyle/>
          <a:p>
            <a:r>
              <a:rPr lang="en-US" sz="4800" b="1" i="1" dirty="0" err="1" smtClean="0">
                <a:solidFill>
                  <a:srgbClr val="0070C0"/>
                </a:solidFill>
              </a:rPr>
              <a:t>Travi-Navi</a:t>
            </a:r>
            <a:r>
              <a:rPr lang="en-US" b="1" dirty="0" smtClean="0">
                <a:solidFill>
                  <a:srgbClr val="0070C0"/>
                </a:solidFill>
              </a:rPr>
              <a:t>: Self-deployable </a:t>
            </a:r>
            <a:br>
              <a:rPr lang="en-US" b="1" dirty="0" smtClean="0">
                <a:solidFill>
                  <a:srgbClr val="0070C0"/>
                </a:solidFill>
              </a:rPr>
            </a:br>
            <a:r>
              <a:rPr lang="en-US" b="1" dirty="0" smtClean="0">
                <a:solidFill>
                  <a:srgbClr val="0070C0"/>
                </a:solidFill>
              </a:rPr>
              <a:t>Indoor Navigation System </a:t>
            </a:r>
            <a:r>
              <a:rPr lang="en-US" sz="4800" b="1" dirty="0"/>
              <a:t/>
            </a:r>
            <a:br>
              <a:rPr lang="en-US" sz="4800" b="1" dirty="0"/>
            </a:br>
            <a:endParaRPr lang="en-US" sz="3600" b="1" dirty="0">
              <a:solidFill>
                <a:schemeClr val="bg1">
                  <a:lumMod val="50000"/>
                </a:schemeClr>
              </a:solidFill>
            </a:endParaRPr>
          </a:p>
        </p:txBody>
      </p:sp>
      <p:sp>
        <p:nvSpPr>
          <p:cNvPr id="3" name="Subtitle 2"/>
          <p:cNvSpPr>
            <a:spLocks noGrp="1"/>
          </p:cNvSpPr>
          <p:nvPr>
            <p:ph type="subTitle" idx="1"/>
          </p:nvPr>
        </p:nvSpPr>
        <p:spPr>
          <a:xfrm>
            <a:off x="0" y="3222625"/>
            <a:ext cx="9144000" cy="1752600"/>
          </a:xfrm>
        </p:spPr>
        <p:txBody>
          <a:bodyPr>
            <a:normAutofit/>
          </a:bodyPr>
          <a:lstStyle/>
          <a:p>
            <a:r>
              <a:rPr lang="en-US" sz="2800" dirty="0">
                <a:solidFill>
                  <a:schemeClr val="tx1"/>
                </a:solidFill>
              </a:rPr>
              <a:t>Y</a:t>
            </a:r>
            <a:r>
              <a:rPr lang="en-US" sz="2800" dirty="0" smtClean="0">
                <a:solidFill>
                  <a:schemeClr val="tx1"/>
                </a:solidFill>
              </a:rPr>
              <a:t>uanqing Zheng, </a:t>
            </a:r>
            <a:r>
              <a:rPr lang="en-US" sz="2800" b="1" dirty="0" smtClean="0">
                <a:solidFill>
                  <a:schemeClr val="tx1"/>
                </a:solidFill>
              </a:rPr>
              <a:t>Guobin (Jacky) Shen</a:t>
            </a:r>
            <a:r>
              <a:rPr lang="en-US" sz="2800" dirty="0" smtClean="0">
                <a:solidFill>
                  <a:schemeClr val="tx1"/>
                </a:solidFill>
              </a:rPr>
              <a:t>, Liqun Li, </a:t>
            </a:r>
            <a:br>
              <a:rPr lang="en-US" sz="2800" dirty="0" smtClean="0">
                <a:solidFill>
                  <a:schemeClr val="tx1"/>
                </a:solidFill>
              </a:rPr>
            </a:br>
            <a:r>
              <a:rPr lang="en-US" sz="2800" dirty="0" smtClean="0">
                <a:solidFill>
                  <a:schemeClr val="tx1"/>
                </a:solidFill>
              </a:rPr>
              <a:t>Chunshui Zhao, Mo Li, Feng Zhao</a:t>
            </a:r>
            <a:endParaRPr lang="en-US" sz="2800" baseline="30000" dirty="0" smtClean="0">
              <a:solidFill>
                <a:schemeClr val="tx1"/>
              </a:solidFill>
            </a:endParaRPr>
          </a:p>
        </p:txBody>
      </p:sp>
      <p:pic>
        <p:nvPicPr>
          <p:cNvPr id="5" name="Picture 7" descr="Z:\Youth Olympic Games 2010\Tagline\NTU_YOV_Full colour.jpg"/>
          <p:cNvPicPr>
            <a:picLocks noChangeAspect="1" noChangeArrowheads="1"/>
          </p:cNvPicPr>
          <p:nvPr/>
        </p:nvPicPr>
        <p:blipFill>
          <a:blip r:embed="rId3" cstate="print"/>
          <a:srcRect r="56471"/>
          <a:stretch>
            <a:fillRect/>
          </a:stretch>
        </p:blipFill>
        <p:spPr bwMode="auto">
          <a:xfrm>
            <a:off x="5181600" y="5181600"/>
            <a:ext cx="3219788" cy="122555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5329093"/>
            <a:ext cx="3335488" cy="930564"/>
          </a:xfrm>
          <a:prstGeom prst="rect">
            <a:avLst/>
          </a:prstGeom>
        </p:spPr>
      </p:pic>
    </p:spTree>
    <p:extLst>
      <p:ext uri="{BB962C8B-B14F-4D97-AF65-F5344CB8AC3E}">
        <p14:creationId xmlns:p14="http://schemas.microsoft.com/office/powerpoint/2010/main" val="1465166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3"/>
          <p:cNvSpPr>
            <a:spLocks noChangeAspect="1" noChangeArrowheads="1" noTextEdit="1"/>
          </p:cNvSpPr>
          <p:nvPr/>
        </p:nvSpPr>
        <p:spPr bwMode="auto">
          <a:xfrm>
            <a:off x="2003426" y="1661080"/>
            <a:ext cx="5464174" cy="435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a:spLocks noGrp="1"/>
          </p:cNvSpPr>
          <p:nvPr>
            <p:ph type="title"/>
          </p:nvPr>
        </p:nvSpPr>
        <p:spPr>
          <a:xfrm>
            <a:off x="381000" y="381000"/>
            <a:ext cx="8534400" cy="1143000"/>
          </a:xfrm>
        </p:spPr>
        <p:txBody>
          <a:bodyPr>
            <a:noAutofit/>
          </a:bodyPr>
          <a:lstStyle/>
          <a:p>
            <a:pPr lvl="1" algn="l" rtl="0">
              <a:spcBef>
                <a:spcPct val="0"/>
              </a:spcBef>
            </a:pPr>
            <a:r>
              <a:rPr lang="en-US" sz="4000" b="1" kern="1200" dirty="0" smtClean="0">
                <a:solidFill>
                  <a:srgbClr val="0070C0"/>
                </a:solidFill>
                <a:latin typeface="+mj-lt"/>
                <a:ea typeface="+mj-ea"/>
                <a:cs typeface="+mj-cs"/>
              </a:rPr>
              <a:t>Design challenges</a:t>
            </a:r>
            <a:endParaRPr lang="en-US" sz="4000" b="1" kern="1200" dirty="0">
              <a:solidFill>
                <a:srgbClr val="0070C0"/>
              </a:solidFill>
              <a:latin typeface="+mj-lt"/>
              <a:ea typeface="+mj-ea"/>
              <a:cs typeface="+mj-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576" y="2133600"/>
            <a:ext cx="1572224"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228850"/>
            <a:ext cx="30289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76200" y="1676400"/>
            <a:ext cx="8305800" cy="4267200"/>
          </a:xfrm>
        </p:spPr>
        <p:txBody>
          <a:bodyPr>
            <a:normAutofit/>
          </a:bodyPr>
          <a:lstStyle/>
          <a:p>
            <a:pPr marL="742950" indent="-742950">
              <a:buFont typeface="+mj-lt"/>
              <a:buAutoNum type="arabicPeriod"/>
            </a:pPr>
            <a:r>
              <a:rPr lang="en-US" sz="3600" b="1" dirty="0" smtClean="0">
                <a:solidFill>
                  <a:srgbClr val="0070C0"/>
                </a:solidFill>
              </a:rPr>
              <a:t>Efficient image capture</a:t>
            </a:r>
          </a:p>
          <a:p>
            <a:pPr lvl="1"/>
            <a:r>
              <a:rPr lang="en-US" dirty="0" smtClean="0"/>
              <a:t>Reduce capture/processing cost</a:t>
            </a:r>
          </a:p>
          <a:p>
            <a:pPr marL="742950" indent="-742950">
              <a:buFont typeface="+mj-lt"/>
              <a:buAutoNum type="arabicPeriod"/>
            </a:pPr>
            <a:r>
              <a:rPr lang="en-US" sz="3600" b="1" dirty="0" smtClean="0">
                <a:solidFill>
                  <a:srgbClr val="0070C0"/>
                </a:solidFill>
              </a:rPr>
              <a:t>Correct and timely direction</a:t>
            </a:r>
          </a:p>
          <a:p>
            <a:pPr lvl="1"/>
            <a:r>
              <a:rPr lang="en-US" dirty="0" smtClean="0"/>
              <a:t>Synchronized with user’s progress</a:t>
            </a:r>
          </a:p>
          <a:p>
            <a:pPr marL="742950" indent="-742950">
              <a:buFont typeface="+mj-lt"/>
              <a:buAutoNum type="arabicPeriod"/>
            </a:pPr>
            <a:r>
              <a:rPr lang="en-US" sz="3600" b="1" dirty="0" smtClean="0">
                <a:solidFill>
                  <a:srgbClr val="0070C0"/>
                </a:solidFill>
              </a:rPr>
              <a:t>Identify shortcut</a:t>
            </a:r>
          </a:p>
          <a:p>
            <a:pPr lvl="1"/>
            <a:r>
              <a:rPr lang="en-US" dirty="0" smtClean="0"/>
              <a:t>From independent guiders’ traces</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110" y="2286000"/>
            <a:ext cx="2996890" cy="2667000"/>
          </a:xfrm>
          <a:prstGeom prst="rect">
            <a:avLst/>
          </a:prstGeom>
        </p:spPr>
      </p:pic>
    </p:spTree>
    <p:extLst>
      <p:ext uri="{BB962C8B-B14F-4D97-AF65-F5344CB8AC3E}">
        <p14:creationId xmlns:p14="http://schemas.microsoft.com/office/powerpoint/2010/main" val="343843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09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0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09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3"/>
          <p:cNvSpPr>
            <a:spLocks noChangeAspect="1" noChangeArrowheads="1" noTextEdit="1"/>
          </p:cNvSpPr>
          <p:nvPr/>
        </p:nvSpPr>
        <p:spPr bwMode="auto">
          <a:xfrm>
            <a:off x="2003426" y="1661080"/>
            <a:ext cx="5464174" cy="435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a:spLocks noGrp="1"/>
          </p:cNvSpPr>
          <p:nvPr>
            <p:ph type="title"/>
          </p:nvPr>
        </p:nvSpPr>
        <p:spPr>
          <a:xfrm>
            <a:off x="381000" y="381000"/>
            <a:ext cx="8534400" cy="1143000"/>
          </a:xfrm>
        </p:spPr>
        <p:txBody>
          <a:bodyPr>
            <a:noAutofit/>
          </a:bodyPr>
          <a:lstStyle/>
          <a:p>
            <a:pPr lvl="1" algn="l" rtl="0">
              <a:spcBef>
                <a:spcPct val="0"/>
              </a:spcBef>
            </a:pPr>
            <a:r>
              <a:rPr lang="en-US" sz="4000" b="1" kern="1200" dirty="0" smtClean="0">
                <a:solidFill>
                  <a:srgbClr val="0070C0"/>
                </a:solidFill>
                <a:latin typeface="+mj-lt"/>
                <a:ea typeface="+mj-ea"/>
                <a:cs typeface="+mj-cs"/>
              </a:rPr>
              <a:t>Design goals &amp; challenges</a:t>
            </a:r>
            <a:endParaRPr lang="en-US" sz="4000" b="1" kern="1200" dirty="0">
              <a:solidFill>
                <a:srgbClr val="0070C0"/>
              </a:solidFill>
              <a:latin typeface="+mj-lt"/>
              <a:ea typeface="+mj-ea"/>
              <a:cs typeface="+mj-cs"/>
            </a:endParaRPr>
          </a:p>
        </p:txBody>
      </p:sp>
      <p:sp>
        <p:nvSpPr>
          <p:cNvPr id="6" name="Content Placeholder 2"/>
          <p:cNvSpPr>
            <a:spLocks noGrp="1"/>
          </p:cNvSpPr>
          <p:nvPr>
            <p:ph idx="1"/>
          </p:nvPr>
        </p:nvSpPr>
        <p:spPr>
          <a:xfrm>
            <a:off x="76200" y="1676400"/>
            <a:ext cx="8305800" cy="4267200"/>
          </a:xfrm>
        </p:spPr>
        <p:txBody>
          <a:bodyPr>
            <a:normAutofit/>
          </a:bodyPr>
          <a:lstStyle/>
          <a:p>
            <a:pPr marL="742950" indent="-742950">
              <a:buFont typeface="+mj-lt"/>
              <a:buAutoNum type="arabicPeriod"/>
            </a:pPr>
            <a:r>
              <a:rPr lang="en-US" sz="3600" b="1" dirty="0">
                <a:solidFill>
                  <a:srgbClr val="C00000"/>
                </a:solidFill>
              </a:rPr>
              <a:t>Efficient image capture</a:t>
            </a:r>
          </a:p>
          <a:p>
            <a:pPr lvl="1"/>
            <a:r>
              <a:rPr lang="en-US" dirty="0"/>
              <a:t>Reduce capture/processing cost</a:t>
            </a:r>
          </a:p>
          <a:p>
            <a:pPr marL="742950" indent="-742950">
              <a:buFont typeface="+mj-lt"/>
              <a:buAutoNum type="arabicPeriod"/>
            </a:pPr>
            <a:r>
              <a:rPr lang="en-US" sz="3600" b="1" dirty="0" smtClean="0">
                <a:solidFill>
                  <a:srgbClr val="0070C0"/>
                </a:solidFill>
              </a:rPr>
              <a:t>Correct and timely direction</a:t>
            </a:r>
          </a:p>
          <a:p>
            <a:pPr lvl="1"/>
            <a:r>
              <a:rPr lang="en-US" dirty="0" smtClean="0"/>
              <a:t>Synchronized with user’s progress</a:t>
            </a:r>
          </a:p>
          <a:p>
            <a:pPr marL="742950" indent="-742950">
              <a:buFont typeface="+mj-lt"/>
              <a:buAutoNum type="arabicPeriod"/>
            </a:pPr>
            <a:r>
              <a:rPr lang="en-US" sz="3600" b="1" dirty="0" smtClean="0">
                <a:solidFill>
                  <a:srgbClr val="0070C0"/>
                </a:solidFill>
              </a:rPr>
              <a:t>Identify shortcut</a:t>
            </a:r>
          </a:p>
          <a:p>
            <a:pPr lvl="1"/>
            <a:r>
              <a:rPr lang="en-US" dirty="0" smtClean="0"/>
              <a:t>From independent </a:t>
            </a:r>
            <a:r>
              <a:rPr lang="en-US" dirty="0"/>
              <a:t>guiders’ </a:t>
            </a:r>
            <a:r>
              <a:rPr lang="en-US" dirty="0" smtClean="0"/>
              <a:t>traces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576" y="2133600"/>
            <a:ext cx="1572224"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08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xEl>
                                              <p:pRg st="2" end="2"/>
                                            </p:txEl>
                                          </p:spTgt>
                                        </p:tgtEl>
                                        <p:attrNameLst>
                                          <p:attrName>style.opacity</p:attrName>
                                        </p:attrNameLst>
                                      </p:cBhvr>
                                      <p:to>
                                        <p:strVal val="0.25"/>
                                      </p:to>
                                    </p:set>
                                    <p:animEffect filter="image" prLst="opacity: 0.25">
                                      <p:cBhvr rctx="IE">
                                        <p:cTn id="7" dur="indefinite"/>
                                        <p:tgtEl>
                                          <p:spTgt spid="6">
                                            <p:txEl>
                                              <p:pRg st="2" end="2"/>
                                            </p:txEl>
                                          </p:spTgt>
                                        </p:tgtEl>
                                      </p:cBhvr>
                                    </p:animEffect>
                                  </p:childTnLst>
                                </p:cTn>
                              </p:par>
                              <p:par>
                                <p:cTn id="8" presetID="9" presetClass="emph" presetSubtype="0" nodeType="withEffect">
                                  <p:stCondLst>
                                    <p:cond delay="0"/>
                                  </p:stCondLst>
                                  <p:childTnLst>
                                    <p:set>
                                      <p:cBhvr rctx="PPT">
                                        <p:cTn id="9" dur="indefinite"/>
                                        <p:tgtEl>
                                          <p:spTgt spid="6">
                                            <p:txEl>
                                              <p:pRg st="3" end="3"/>
                                            </p:txEl>
                                          </p:spTgt>
                                        </p:tgtEl>
                                        <p:attrNameLst>
                                          <p:attrName>style.opacity</p:attrName>
                                        </p:attrNameLst>
                                      </p:cBhvr>
                                      <p:to>
                                        <p:strVal val="0.25"/>
                                      </p:to>
                                    </p:set>
                                    <p:animEffect filter="image" prLst="opacity: 0.25">
                                      <p:cBhvr rctx="IE">
                                        <p:cTn id="10" dur="indefinite"/>
                                        <p:tgtEl>
                                          <p:spTgt spid="6">
                                            <p:txEl>
                                              <p:pRg st="3" end="3"/>
                                            </p:txEl>
                                          </p:spTgt>
                                        </p:tgtEl>
                                      </p:cBhvr>
                                    </p:animEffect>
                                  </p:childTnLst>
                                </p:cTn>
                              </p:par>
                              <p:par>
                                <p:cTn id="11" presetID="9" presetClass="emph" presetSubtype="0" nodeType="withEffect">
                                  <p:stCondLst>
                                    <p:cond delay="0"/>
                                  </p:stCondLst>
                                  <p:childTnLst>
                                    <p:set>
                                      <p:cBhvr rctx="PPT">
                                        <p:cTn id="12" dur="indefinite"/>
                                        <p:tgtEl>
                                          <p:spTgt spid="6">
                                            <p:txEl>
                                              <p:pRg st="4" end="4"/>
                                            </p:txEl>
                                          </p:spTgt>
                                        </p:tgtEl>
                                        <p:attrNameLst>
                                          <p:attrName>style.opacity</p:attrName>
                                        </p:attrNameLst>
                                      </p:cBhvr>
                                      <p:to>
                                        <p:strVal val="0.25"/>
                                      </p:to>
                                    </p:set>
                                    <p:animEffect filter="image" prLst="opacity: 0.25">
                                      <p:cBhvr rctx="IE">
                                        <p:cTn id="13" dur="indefinite"/>
                                        <p:tgtEl>
                                          <p:spTgt spid="6">
                                            <p:txEl>
                                              <p:pRg st="4" end="4"/>
                                            </p:txEl>
                                          </p:spTgt>
                                        </p:tgtEl>
                                      </p:cBhvr>
                                    </p:animEffect>
                                  </p:childTnLst>
                                </p:cTn>
                              </p:par>
                              <p:par>
                                <p:cTn id="14" presetID="9" presetClass="emph" presetSubtype="0" nodeType="withEffect">
                                  <p:stCondLst>
                                    <p:cond delay="0"/>
                                  </p:stCondLst>
                                  <p:childTnLst>
                                    <p:set>
                                      <p:cBhvr rctx="PPT">
                                        <p:cTn id="15" dur="indefinite"/>
                                        <p:tgtEl>
                                          <p:spTgt spid="6">
                                            <p:txEl>
                                              <p:pRg st="5" end="5"/>
                                            </p:txEl>
                                          </p:spTgt>
                                        </p:tgtEl>
                                        <p:attrNameLst>
                                          <p:attrName>style.opacity</p:attrName>
                                        </p:attrNameLst>
                                      </p:cBhvr>
                                      <p:to>
                                        <p:strVal val="0.25"/>
                                      </p:to>
                                    </p:set>
                                    <p:animEffect filter="image" prLst="opacity: 0.25">
                                      <p:cBhvr rctx="IE">
                                        <p:cTn id="16" dur="indefinite"/>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0070C0"/>
                </a:solidFill>
              </a:rPr>
              <a:t>Image capture problems</a:t>
            </a:r>
            <a:endParaRPr lang="en-US" dirty="0"/>
          </a:p>
        </p:txBody>
      </p:sp>
      <p:sp>
        <p:nvSpPr>
          <p:cNvPr id="3" name="Content Placeholder 2"/>
          <p:cNvSpPr>
            <a:spLocks noGrp="1"/>
          </p:cNvSpPr>
          <p:nvPr>
            <p:ph idx="1"/>
          </p:nvPr>
        </p:nvSpPr>
        <p:spPr>
          <a:xfrm>
            <a:off x="2133600" y="6096000"/>
            <a:ext cx="4953000" cy="609600"/>
          </a:xfrm>
        </p:spPr>
        <p:txBody>
          <a:bodyPr>
            <a:normAutofit/>
          </a:bodyPr>
          <a:lstStyle/>
          <a:p>
            <a:pPr marL="0" indent="0">
              <a:buNone/>
            </a:pPr>
            <a:r>
              <a:rPr lang="en-US" sz="2400" b="1" dirty="0" smtClean="0"/>
              <a:t>6 images taken during 1 step (6fps)</a:t>
            </a:r>
            <a:endParaRPr lang="en-US" sz="2400" b="1" dirty="0"/>
          </a:p>
        </p:txBody>
      </p:sp>
      <p:grpSp>
        <p:nvGrpSpPr>
          <p:cNvPr id="5" name="Group 4"/>
          <p:cNvGrpSpPr/>
          <p:nvPr/>
        </p:nvGrpSpPr>
        <p:grpSpPr>
          <a:xfrm>
            <a:off x="304800" y="1295400"/>
            <a:ext cx="3657600" cy="2590800"/>
            <a:chOff x="304800" y="1524000"/>
            <a:chExt cx="3429000" cy="2355273"/>
          </a:xfrm>
        </p:grpSpPr>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429000" cy="188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838200" y="3422073"/>
              <a:ext cx="27432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C00000"/>
                  </a:solidFill>
                </a:rPr>
                <a:t>2~3h battery life</a:t>
              </a:r>
              <a:endParaRPr lang="en-US" sz="2400" b="1" dirty="0">
                <a:solidFill>
                  <a:srgbClr val="C00000"/>
                </a:solidFill>
              </a:endParaRPr>
            </a:p>
          </p:txBody>
        </p:sp>
      </p:grpSp>
      <p:grpSp>
        <p:nvGrpSpPr>
          <p:cNvPr id="9" name="Group 8"/>
          <p:cNvGrpSpPr/>
          <p:nvPr/>
        </p:nvGrpSpPr>
        <p:grpSpPr>
          <a:xfrm>
            <a:off x="4740309" y="1371600"/>
            <a:ext cx="3657600" cy="2484120"/>
            <a:chOff x="4740309" y="1371600"/>
            <a:chExt cx="3657600" cy="248412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309" y="1371600"/>
              <a:ext cx="3657600" cy="2005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ontent Placeholder 2"/>
            <p:cNvSpPr txBox="1">
              <a:spLocks/>
            </p:cNvSpPr>
            <p:nvPr/>
          </p:nvSpPr>
          <p:spPr>
            <a:xfrm>
              <a:off x="5379720" y="3352800"/>
              <a:ext cx="2926080" cy="50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C00000"/>
                  </a:solidFill>
                </a:rPr>
                <a:t>Blurred images</a:t>
              </a:r>
            </a:p>
          </p:txBody>
        </p:sp>
      </p:gr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38600"/>
            <a:ext cx="91440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111766" y="4038600"/>
            <a:ext cx="1524000" cy="18859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714" y="5239656"/>
            <a:ext cx="598355" cy="606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005432" y="5263562"/>
            <a:ext cx="8028645" cy="603838"/>
            <a:chOff x="1005432" y="5263562"/>
            <a:chExt cx="8028645" cy="603838"/>
          </a:xfrm>
        </p:grpSpPr>
        <p:pic>
          <p:nvPicPr>
            <p:cNvPr id="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8469" y="5273039"/>
              <a:ext cx="507297" cy="58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5432" y="5273040"/>
              <a:ext cx="507297" cy="58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3743" y="5263562"/>
              <a:ext cx="507297" cy="58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4503" y="5271181"/>
              <a:ext cx="507297" cy="58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6780" y="5278801"/>
              <a:ext cx="507297" cy="58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 name="Rectangle 29"/>
          <p:cNvSpPr/>
          <p:nvPr/>
        </p:nvSpPr>
        <p:spPr>
          <a:xfrm>
            <a:off x="7696200" y="4038600"/>
            <a:ext cx="1524000" cy="1885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6200" y="4038600"/>
            <a:ext cx="5943600" cy="1885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86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1447800"/>
            <a:ext cx="9067800" cy="1338942"/>
          </a:xfrm>
        </p:spPr>
        <p:txBody>
          <a:bodyPr>
            <a:noAutofit/>
          </a:bodyPr>
          <a:lstStyle/>
          <a:p>
            <a:r>
              <a:rPr lang="en-US" sz="2400" b="1" dirty="0" smtClean="0"/>
              <a:t>After </a:t>
            </a:r>
            <a:r>
              <a:rPr lang="en-US" sz="2400" b="1" dirty="0" smtClean="0">
                <a:solidFill>
                  <a:srgbClr val="C00000"/>
                </a:solidFill>
              </a:rPr>
              <a:t>stepping down</a:t>
            </a:r>
            <a:r>
              <a:rPr lang="en-US" sz="2400" b="1" dirty="0" smtClean="0"/>
              <a:t>, body vibrates and image qualities drop</a:t>
            </a:r>
          </a:p>
          <a:p>
            <a:r>
              <a:rPr lang="en-US" sz="2400" b="1" dirty="0" smtClean="0"/>
              <a:t>Then, it </a:t>
            </a:r>
            <a:r>
              <a:rPr lang="en-US" sz="2400" b="1" dirty="0" smtClean="0">
                <a:solidFill>
                  <a:srgbClr val="C00000"/>
                </a:solidFill>
              </a:rPr>
              <a:t>stabilizes</a:t>
            </a:r>
            <a:r>
              <a:rPr lang="en-US" sz="2400" b="1" dirty="0" smtClean="0"/>
              <a:t>! Good shooting timing</a:t>
            </a:r>
          </a:p>
          <a:p>
            <a:r>
              <a:rPr lang="en-US" sz="2400" b="1" dirty="0" smtClean="0"/>
              <a:t>Motion hints (</a:t>
            </a:r>
            <a:r>
              <a:rPr lang="en-US" sz="2400" b="1" dirty="0" err="1" smtClean="0">
                <a:solidFill>
                  <a:srgbClr val="C00000"/>
                </a:solidFill>
              </a:rPr>
              <a:t>accel</a:t>
            </a:r>
            <a:r>
              <a:rPr lang="en-US" sz="2400" b="1" dirty="0" smtClean="0">
                <a:solidFill>
                  <a:srgbClr val="C00000"/>
                </a:solidFill>
              </a:rPr>
              <a:t>/gyro</a:t>
            </a:r>
            <a:r>
              <a:rPr lang="en-US" sz="2400" b="1" dirty="0" smtClean="0"/>
              <a:t>): </a:t>
            </a:r>
            <a:r>
              <a:rPr lang="en-US" sz="2400" b="1" dirty="0"/>
              <a:t>p</a:t>
            </a:r>
            <a:r>
              <a:rPr lang="en-US" sz="2400" b="1" dirty="0" smtClean="0"/>
              <a:t>redict stable shooting timing</a:t>
            </a:r>
          </a:p>
        </p:txBody>
      </p:sp>
      <p:grpSp>
        <p:nvGrpSpPr>
          <p:cNvPr id="6" name="Group 5"/>
          <p:cNvGrpSpPr/>
          <p:nvPr/>
        </p:nvGrpSpPr>
        <p:grpSpPr>
          <a:xfrm>
            <a:off x="1616489" y="2786742"/>
            <a:ext cx="6155911" cy="3918858"/>
            <a:chOff x="1184591" y="771207"/>
            <a:chExt cx="6816409" cy="4181793"/>
          </a:xfrm>
        </p:grpSpPr>
        <p:pic>
          <p:nvPicPr>
            <p:cNvPr id="4" name="Picture 3"/>
            <p:cNvPicPr>
              <a:picLocks noChangeAspect="1"/>
            </p:cNvPicPr>
            <p:nvPr/>
          </p:nvPicPr>
          <p:blipFill>
            <a:blip r:embed="rId3"/>
            <a:stretch>
              <a:fillRect/>
            </a:stretch>
          </p:blipFill>
          <p:spPr>
            <a:xfrm>
              <a:off x="1184591" y="1295241"/>
              <a:ext cx="6816409" cy="3657759"/>
            </a:xfrm>
            <a:prstGeom prst="rect">
              <a:avLst/>
            </a:prstGeom>
          </p:spPr>
        </p:pic>
        <p:sp>
          <p:nvSpPr>
            <p:cNvPr id="7" name="TextBox 6"/>
            <p:cNvSpPr txBox="1"/>
            <p:nvPr/>
          </p:nvSpPr>
          <p:spPr bwMode="auto">
            <a:xfrm>
              <a:off x="4889820" y="3207950"/>
              <a:ext cx="1739580" cy="52322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20000"/>
                </a:spcBef>
                <a:spcAft>
                  <a:spcPct val="0"/>
                </a:spcAft>
                <a:buClrTx/>
                <a:buSzTx/>
                <a:tabLst/>
              </a:pPr>
              <a:r>
                <a:rPr lang="en-US" sz="2800" kern="0" baseline="0" dirty="0" smtClean="0">
                  <a:solidFill>
                    <a:srgbClr val="C60C30"/>
                  </a:solidFill>
                  <a:latin typeface="Gill Sans MT" panose="020B0502020104020203" pitchFamily="34" charset="0"/>
                  <a:ea typeface="+mn-ea"/>
                </a:rPr>
                <a:t>Step down</a:t>
              </a:r>
            </a:p>
          </p:txBody>
        </p:sp>
        <p:cxnSp>
          <p:nvCxnSpPr>
            <p:cNvPr id="8" name="Straight Arrow Connector 7"/>
            <p:cNvCxnSpPr/>
            <p:nvPr/>
          </p:nvCxnSpPr>
          <p:spPr bwMode="auto">
            <a:xfrm flipH="1">
              <a:off x="4800601" y="3621559"/>
              <a:ext cx="631205" cy="264641"/>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10" name="TextBox 9"/>
            <p:cNvSpPr txBox="1"/>
            <p:nvPr/>
          </p:nvSpPr>
          <p:spPr bwMode="auto">
            <a:xfrm>
              <a:off x="5262689" y="771207"/>
              <a:ext cx="2077813" cy="52322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20000"/>
                </a:spcBef>
                <a:spcAft>
                  <a:spcPct val="0"/>
                </a:spcAft>
                <a:buClrTx/>
                <a:buSzTx/>
                <a:tabLst/>
              </a:pPr>
              <a:r>
                <a:rPr lang="en-US" sz="2800" kern="0" baseline="0" dirty="0" smtClean="0">
                  <a:solidFill>
                    <a:srgbClr val="C60C30"/>
                  </a:solidFill>
                  <a:latin typeface="Gill Sans MT" panose="020B0502020104020203" pitchFamily="34" charset="0"/>
                  <a:ea typeface="+mn-ea"/>
                </a:rPr>
                <a:t>Image quality</a:t>
              </a:r>
            </a:p>
          </p:txBody>
        </p:sp>
        <p:cxnSp>
          <p:nvCxnSpPr>
            <p:cNvPr id="11" name="Straight Arrow Connector 10"/>
            <p:cNvCxnSpPr/>
            <p:nvPr/>
          </p:nvCxnSpPr>
          <p:spPr bwMode="auto">
            <a:xfrm flipH="1">
              <a:off x="4191000" y="1086720"/>
              <a:ext cx="1104901" cy="97068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9" name="Straight Arrow Connector 8"/>
            <p:cNvCxnSpPr/>
            <p:nvPr/>
          </p:nvCxnSpPr>
          <p:spPr bwMode="auto">
            <a:xfrm flipH="1">
              <a:off x="5431806" y="3621559"/>
              <a:ext cx="206996" cy="20852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2" name="Straight Arrow Connector 11"/>
            <p:cNvCxnSpPr/>
            <p:nvPr/>
          </p:nvCxnSpPr>
          <p:spPr bwMode="auto">
            <a:xfrm>
              <a:off x="5992794" y="3670640"/>
              <a:ext cx="484206" cy="21556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grpSp>
      <p:sp>
        <p:nvSpPr>
          <p:cNvPr id="13" name="Title 1"/>
          <p:cNvSpPr>
            <a:spLocks noGrp="1"/>
          </p:cNvSpPr>
          <p:nvPr>
            <p:ph type="title"/>
          </p:nvPr>
        </p:nvSpPr>
        <p:spPr>
          <a:xfrm>
            <a:off x="457200" y="274638"/>
            <a:ext cx="8229600" cy="1143000"/>
          </a:xfrm>
        </p:spPr>
        <p:txBody>
          <a:bodyPr>
            <a:normAutofit/>
          </a:bodyPr>
          <a:lstStyle/>
          <a:p>
            <a:pPr algn="l"/>
            <a:r>
              <a:rPr lang="en-US" b="1" dirty="0" smtClean="0">
                <a:solidFill>
                  <a:srgbClr val="0070C0"/>
                </a:solidFill>
              </a:rPr>
              <a:t>Motion hints from IMU sensors</a:t>
            </a:r>
            <a:endParaRPr lang="en-US" dirty="0"/>
          </a:p>
        </p:txBody>
      </p:sp>
    </p:spTree>
    <p:extLst>
      <p:ext uri="{BB962C8B-B14F-4D97-AF65-F5344CB8AC3E}">
        <p14:creationId xmlns:p14="http://schemas.microsoft.com/office/powerpoint/2010/main" val="408515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0070C0"/>
                </a:solidFill>
              </a:rPr>
              <a:t>Motion </a:t>
            </a:r>
            <a:r>
              <a:rPr lang="en-US" b="1" dirty="0" smtClean="0">
                <a:solidFill>
                  <a:srgbClr val="0070C0"/>
                </a:solidFill>
              </a:rPr>
              <a:t>hints help</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0"/>
            <a:ext cx="4953000" cy="293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8001000" cy="171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5800" y="1143000"/>
            <a:ext cx="8001000" cy="1828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1143000"/>
            <a:ext cx="1295400" cy="1828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1066800" y="5974565"/>
            <a:ext cx="7467600" cy="578635"/>
          </a:xfrm>
        </p:spPr>
        <p:txBody>
          <a:bodyPr>
            <a:noAutofit/>
          </a:bodyPr>
          <a:lstStyle/>
          <a:p>
            <a:pPr marL="0" indent="0">
              <a:buNone/>
            </a:pPr>
            <a:r>
              <a:rPr lang="en-US" sz="2800" b="1" dirty="0" smtClean="0"/>
              <a:t>Avoid “capturing and filtering”: Energy efficiency</a:t>
            </a:r>
            <a:endParaRPr lang="en-US" sz="2800" b="1" dirty="0"/>
          </a:p>
        </p:txBody>
      </p:sp>
    </p:spTree>
    <p:extLst>
      <p:ext uri="{BB962C8B-B14F-4D97-AF65-F5344CB8AC3E}">
        <p14:creationId xmlns:p14="http://schemas.microsoft.com/office/powerpoint/2010/main" val="166358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1143000"/>
          </a:xfrm>
        </p:spPr>
        <p:txBody>
          <a:bodyPr>
            <a:normAutofit/>
          </a:bodyPr>
          <a:lstStyle/>
          <a:p>
            <a:pPr algn="l"/>
            <a:r>
              <a:rPr lang="en-US" b="1" dirty="0" smtClean="0">
                <a:solidFill>
                  <a:srgbClr val="0070C0"/>
                </a:solidFill>
              </a:rPr>
              <a:t>Key images</a:t>
            </a:r>
            <a:endParaRPr lang="en-US" dirty="0"/>
          </a:p>
        </p:txBody>
      </p:sp>
      <p:grpSp>
        <p:nvGrpSpPr>
          <p:cNvPr id="34" name="Group 33"/>
          <p:cNvGrpSpPr/>
          <p:nvPr/>
        </p:nvGrpSpPr>
        <p:grpSpPr>
          <a:xfrm>
            <a:off x="1600200" y="2850088"/>
            <a:ext cx="6324600" cy="1569512"/>
            <a:chOff x="1447800" y="2895600"/>
            <a:chExt cx="6324600" cy="1569512"/>
          </a:xfrm>
        </p:grpSpPr>
        <p:pic>
          <p:nvPicPr>
            <p:cNvPr id="4" name="Picture 3"/>
            <p:cNvPicPr>
              <a:picLocks noChangeAspect="1"/>
            </p:cNvPicPr>
            <p:nvPr/>
          </p:nvPicPr>
          <p:blipFill>
            <a:blip r:embed="rId3"/>
            <a:stretch>
              <a:fillRect/>
            </a:stretch>
          </p:blipFill>
          <p:spPr>
            <a:xfrm>
              <a:off x="6286499" y="2903018"/>
              <a:ext cx="1333501" cy="1059382"/>
            </a:xfrm>
            <a:prstGeom prst="rect">
              <a:avLst/>
            </a:prstGeom>
            <a:noFill/>
            <a:ln>
              <a:noFill/>
            </a:ln>
            <a:effectLst>
              <a:glow rad="139700">
                <a:schemeClr val="accent5">
                  <a:satMod val="175000"/>
                  <a:alpha val="40000"/>
                </a:schemeClr>
              </a:glow>
            </a:effec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895600"/>
              <a:ext cx="1363306" cy="1059382"/>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919811"/>
              <a:ext cx="1335397" cy="1088101"/>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072211"/>
              <a:ext cx="1335397" cy="1088101"/>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224611"/>
              <a:ext cx="1335397" cy="1088101"/>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377011"/>
              <a:ext cx="1335397" cy="1088101"/>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48000"/>
              <a:ext cx="1363306" cy="1059382"/>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00400"/>
              <a:ext cx="1363306" cy="1059382"/>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p:cNvPicPr>
            <p:nvPr/>
          </p:nvPicPr>
          <p:blipFill>
            <a:blip r:embed="rId3"/>
            <a:stretch>
              <a:fillRect/>
            </a:stretch>
          </p:blipFill>
          <p:spPr>
            <a:xfrm>
              <a:off x="6438899" y="3055418"/>
              <a:ext cx="1333501" cy="1059382"/>
            </a:xfrm>
            <a:prstGeom prst="rect">
              <a:avLst/>
            </a:prstGeom>
            <a:noFill/>
            <a:ln>
              <a:noFill/>
            </a:ln>
            <a:effectLst>
              <a:glow rad="139700">
                <a:schemeClr val="accent5">
                  <a:satMod val="175000"/>
                  <a:alpha val="40000"/>
                </a:schemeClr>
              </a:glow>
            </a:effectLst>
          </p:spPr>
        </p:pic>
      </p:grpSp>
      <p:sp>
        <p:nvSpPr>
          <p:cNvPr id="33" name="Content Placeholder 2"/>
          <p:cNvSpPr>
            <a:spLocks noGrp="1"/>
          </p:cNvSpPr>
          <p:nvPr>
            <p:ph idx="1"/>
          </p:nvPr>
        </p:nvSpPr>
        <p:spPr>
          <a:xfrm>
            <a:off x="914400" y="4572000"/>
            <a:ext cx="7620000" cy="2133600"/>
          </a:xfrm>
        </p:spPr>
        <p:txBody>
          <a:bodyPr>
            <a:noAutofit/>
          </a:bodyPr>
          <a:lstStyle/>
          <a:p>
            <a:r>
              <a:rPr lang="en-US" sz="2800" b="1" dirty="0" smtClean="0">
                <a:solidFill>
                  <a:srgbClr val="0070C0"/>
                </a:solidFill>
              </a:rPr>
              <a:t>Many redundant images</a:t>
            </a:r>
          </a:p>
          <a:p>
            <a:pPr lvl="1"/>
            <a:r>
              <a:rPr lang="en-US" sz="2400" b="1" dirty="0" smtClean="0">
                <a:solidFill>
                  <a:srgbClr val="C00000"/>
                </a:solidFill>
              </a:rPr>
              <a:t>Fewer</a:t>
            </a:r>
            <a:r>
              <a:rPr lang="en-US" sz="2400" b="1" dirty="0" smtClean="0"/>
              <a:t> </a:t>
            </a:r>
            <a:r>
              <a:rPr lang="en-US" sz="2400" b="1" dirty="0"/>
              <a:t>images on </a:t>
            </a:r>
            <a:r>
              <a:rPr lang="en-US" sz="2400" b="1" dirty="0">
                <a:solidFill>
                  <a:srgbClr val="C00000"/>
                </a:solidFill>
              </a:rPr>
              <a:t>straight</a:t>
            </a:r>
            <a:r>
              <a:rPr lang="en-US" sz="2400" b="1" dirty="0"/>
              <a:t> </a:t>
            </a:r>
            <a:r>
              <a:rPr lang="en-US" sz="2400" b="1" dirty="0" smtClean="0"/>
              <a:t>pathways</a:t>
            </a:r>
          </a:p>
          <a:p>
            <a:r>
              <a:rPr lang="en-US" sz="2800" b="1" dirty="0" smtClean="0">
                <a:solidFill>
                  <a:srgbClr val="0070C0"/>
                </a:solidFill>
              </a:rPr>
              <a:t>Key images: before/after </a:t>
            </a:r>
            <a:r>
              <a:rPr lang="en-US" sz="2800" b="1" dirty="0">
                <a:solidFill>
                  <a:srgbClr val="C00000"/>
                </a:solidFill>
              </a:rPr>
              <a:t>t</a:t>
            </a:r>
            <a:r>
              <a:rPr lang="en-US" sz="2800" b="1" dirty="0" smtClean="0">
                <a:solidFill>
                  <a:srgbClr val="C00000"/>
                </a:solidFill>
              </a:rPr>
              <a:t>urns</a:t>
            </a:r>
          </a:p>
          <a:p>
            <a:pPr lvl="1"/>
            <a:r>
              <a:rPr lang="en-US" sz="2400" b="1" dirty="0" smtClean="0"/>
              <a:t> Turns inferred from IMU dead-reckoning</a:t>
            </a:r>
            <a:endParaRPr lang="en-US" sz="2000" b="1" dirty="0" smtClean="0"/>
          </a:p>
        </p:txBody>
      </p:sp>
      <p:grpSp>
        <p:nvGrpSpPr>
          <p:cNvPr id="49" name="Group 48"/>
          <p:cNvGrpSpPr/>
          <p:nvPr/>
        </p:nvGrpSpPr>
        <p:grpSpPr>
          <a:xfrm>
            <a:off x="2895601" y="1342762"/>
            <a:ext cx="2971799" cy="718349"/>
            <a:chOff x="1371601" y="3429000"/>
            <a:chExt cx="2971799" cy="718349"/>
          </a:xfrm>
        </p:grpSpPr>
        <p:cxnSp>
          <p:nvCxnSpPr>
            <p:cNvPr id="50" name="Straight Connector 49"/>
            <p:cNvCxnSpPr/>
            <p:nvPr/>
          </p:nvCxnSpPr>
          <p:spPr>
            <a:xfrm flipV="1">
              <a:off x="4319174" y="3429000"/>
              <a:ext cx="0" cy="71834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371601" y="4147349"/>
              <a:ext cx="2971799"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5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1088" y="1066800"/>
            <a:ext cx="839312" cy="67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5"/>
          <p:cNvPicPr>
            <a:picLocks noChangeAspect="1"/>
          </p:cNvPicPr>
          <p:nvPr/>
        </p:nvPicPr>
        <p:blipFill>
          <a:blip r:embed="rId7"/>
          <a:stretch>
            <a:fillRect/>
          </a:stretch>
        </p:blipFill>
        <p:spPr>
          <a:xfrm>
            <a:off x="4423540" y="2189986"/>
            <a:ext cx="1116993" cy="400814"/>
          </a:xfrm>
          <a:prstGeom prst="rect">
            <a:avLst/>
          </a:prstGeom>
        </p:spPr>
      </p:pic>
      <p:pic>
        <p:nvPicPr>
          <p:cNvPr id="57" name="Picture 56"/>
          <p:cNvPicPr>
            <a:picLocks noChangeAspect="1"/>
          </p:cNvPicPr>
          <p:nvPr/>
        </p:nvPicPr>
        <p:blipFill>
          <a:blip r:embed="rId8"/>
          <a:stretch>
            <a:fillRect/>
          </a:stretch>
        </p:blipFill>
        <p:spPr>
          <a:xfrm>
            <a:off x="6306343" y="1830443"/>
            <a:ext cx="525191" cy="626204"/>
          </a:xfrm>
          <a:prstGeom prst="rect">
            <a:avLst/>
          </a:prstGeom>
        </p:spPr>
      </p:pic>
      <p:grpSp>
        <p:nvGrpSpPr>
          <p:cNvPr id="2" name="Group 1"/>
          <p:cNvGrpSpPr/>
          <p:nvPr/>
        </p:nvGrpSpPr>
        <p:grpSpPr>
          <a:xfrm>
            <a:off x="2794570" y="1690916"/>
            <a:ext cx="3317365" cy="584995"/>
            <a:chOff x="2794570" y="1690916"/>
            <a:chExt cx="3317365" cy="584995"/>
          </a:xfrm>
        </p:grpSpPr>
        <p:pic>
          <p:nvPicPr>
            <p:cNvPr id="6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075547">
              <a:off x="2856306" y="2083278"/>
              <a:ext cx="124637" cy="24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729886">
              <a:off x="3300751" y="1793450"/>
              <a:ext cx="129206" cy="26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075547">
              <a:off x="3724657" y="2089538"/>
              <a:ext cx="124637" cy="24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729886">
              <a:off x="4113843" y="1773023"/>
              <a:ext cx="129206" cy="26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075547">
              <a:off x="4537749" y="2069111"/>
              <a:ext cx="124637" cy="24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729886">
              <a:off x="4947000" y="1773023"/>
              <a:ext cx="129206" cy="26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075547">
              <a:off x="5370906" y="2069111"/>
              <a:ext cx="124637" cy="24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676978">
              <a:off x="5570597" y="1773023"/>
              <a:ext cx="129206" cy="26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19932">
              <a:off x="5987298" y="1690916"/>
              <a:ext cx="124637" cy="24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2" name="Group 51"/>
          <p:cNvGrpSpPr/>
          <p:nvPr/>
        </p:nvGrpSpPr>
        <p:grpSpPr>
          <a:xfrm>
            <a:off x="2133600" y="1342762"/>
            <a:ext cx="998928" cy="1108424"/>
            <a:chOff x="6104755" y="4906377"/>
            <a:chExt cx="1633538" cy="1666645"/>
          </a:xfrm>
        </p:grpSpPr>
        <p:pic>
          <p:nvPicPr>
            <p:cNvPr id="53" name="Picture 52"/>
            <p:cNvPicPr>
              <a:picLocks noChangeAspect="1"/>
            </p:cNvPicPr>
            <p:nvPr/>
          </p:nvPicPr>
          <p:blipFill>
            <a:blip r:embed="rId11"/>
            <a:stretch>
              <a:fillRect/>
            </a:stretch>
          </p:blipFill>
          <p:spPr>
            <a:xfrm>
              <a:off x="6104755" y="5058071"/>
              <a:ext cx="1633538" cy="1514951"/>
            </a:xfrm>
            <a:prstGeom prst="rect">
              <a:avLst/>
            </a:prstGeom>
          </p:spPr>
        </p:pic>
        <p:pic>
          <p:nvPicPr>
            <p:cNvPr id="54" name="Picture 53"/>
            <p:cNvPicPr>
              <a:picLocks noChangeAspect="1"/>
            </p:cNvPicPr>
            <p:nvPr/>
          </p:nvPicPr>
          <p:blipFill>
            <a:blip r:embed="rId12"/>
            <a:stretch>
              <a:fillRect/>
            </a:stretch>
          </p:blipFill>
          <p:spPr>
            <a:xfrm>
              <a:off x="6104755" y="4906377"/>
              <a:ext cx="354791" cy="699359"/>
            </a:xfrm>
            <a:prstGeom prst="rect">
              <a:avLst/>
            </a:prstGeom>
          </p:spPr>
        </p:pic>
      </p:grpSp>
    </p:spTree>
    <p:extLst>
      <p:ext uri="{BB962C8B-B14F-4D97-AF65-F5344CB8AC3E}">
        <p14:creationId xmlns:p14="http://schemas.microsoft.com/office/powerpoint/2010/main" val="11985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3.7037E-7 L 0.32361 0.00185 L 0.32222 -0.10741 " pathEditMode="relative" rAng="0" ptsTypes="AAA">
                                      <p:cBhvr>
                                        <p:cTn id="6" dur="1500" fill="hold"/>
                                        <p:tgtEl>
                                          <p:spTgt spid="52"/>
                                        </p:tgtEl>
                                        <p:attrNameLst>
                                          <p:attrName>ppt_x</p:attrName>
                                          <p:attrName>ppt_y</p:attrName>
                                        </p:attrNameLst>
                                      </p:cBhvr>
                                      <p:rCtr x="16181" y="-5278"/>
                                    </p:animMotion>
                                  </p:childTnLst>
                                </p:cTn>
                              </p:par>
                              <p:par>
                                <p:cTn id="7" presetID="22" presetClass="entr" presetSubtype="8"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wipe(left)">
                                      <p:cBhvr>
                                        <p:cTn id="9" dur="2000"/>
                                        <p:tgtEl>
                                          <p:spTgt spid="34"/>
                                        </p:tgtEl>
                                      </p:cBhvr>
                                    </p:animEffect>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3"/>
          <p:cNvSpPr>
            <a:spLocks noChangeAspect="1" noChangeArrowheads="1" noTextEdit="1"/>
          </p:cNvSpPr>
          <p:nvPr/>
        </p:nvSpPr>
        <p:spPr bwMode="auto">
          <a:xfrm>
            <a:off x="2003426" y="1661080"/>
            <a:ext cx="5464174" cy="435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a:spLocks noGrp="1"/>
          </p:cNvSpPr>
          <p:nvPr>
            <p:ph type="title"/>
          </p:nvPr>
        </p:nvSpPr>
        <p:spPr>
          <a:xfrm>
            <a:off x="381000" y="381000"/>
            <a:ext cx="8534400" cy="1143000"/>
          </a:xfrm>
        </p:spPr>
        <p:txBody>
          <a:bodyPr>
            <a:noAutofit/>
          </a:bodyPr>
          <a:lstStyle/>
          <a:p>
            <a:pPr lvl="1" algn="l" rtl="0">
              <a:spcBef>
                <a:spcPct val="0"/>
              </a:spcBef>
            </a:pPr>
            <a:r>
              <a:rPr lang="en-US" sz="4000" b="1" kern="1200" dirty="0" smtClean="0">
                <a:solidFill>
                  <a:srgbClr val="0070C0"/>
                </a:solidFill>
                <a:latin typeface="+mj-lt"/>
                <a:ea typeface="+mj-ea"/>
                <a:cs typeface="+mj-cs"/>
              </a:rPr>
              <a:t>Design goals &amp; challenges</a:t>
            </a:r>
            <a:endParaRPr lang="en-US" sz="4000" b="1" kern="1200" dirty="0">
              <a:solidFill>
                <a:srgbClr val="0070C0"/>
              </a:solidFill>
              <a:latin typeface="+mj-lt"/>
              <a:ea typeface="+mj-ea"/>
              <a:cs typeface="+mj-cs"/>
            </a:endParaRPr>
          </a:p>
        </p:txBody>
      </p:sp>
      <p:sp>
        <p:nvSpPr>
          <p:cNvPr id="6" name="Content Placeholder 2"/>
          <p:cNvSpPr>
            <a:spLocks noGrp="1"/>
          </p:cNvSpPr>
          <p:nvPr>
            <p:ph idx="1"/>
          </p:nvPr>
        </p:nvSpPr>
        <p:spPr>
          <a:xfrm>
            <a:off x="76200" y="1676400"/>
            <a:ext cx="8305800" cy="4267200"/>
          </a:xfrm>
        </p:spPr>
        <p:txBody>
          <a:bodyPr>
            <a:normAutofit/>
          </a:bodyPr>
          <a:lstStyle/>
          <a:p>
            <a:pPr marL="742950" indent="-742950">
              <a:buFont typeface="+mj-lt"/>
              <a:buAutoNum type="arabicPeriod"/>
            </a:pPr>
            <a:r>
              <a:rPr lang="en-US" sz="3600" b="1" dirty="0" smtClean="0">
                <a:solidFill>
                  <a:srgbClr val="0070C0"/>
                </a:solidFill>
              </a:rPr>
              <a:t>Efficient image capture</a:t>
            </a:r>
          </a:p>
          <a:p>
            <a:pPr lvl="1"/>
            <a:r>
              <a:rPr lang="en-US" dirty="0" smtClean="0"/>
              <a:t> Reduce capture/processing cost</a:t>
            </a:r>
          </a:p>
          <a:p>
            <a:pPr marL="742950" indent="-742950">
              <a:buFont typeface="+mj-lt"/>
              <a:buAutoNum type="arabicPeriod"/>
            </a:pPr>
            <a:r>
              <a:rPr lang="en-US" sz="3600" b="1" dirty="0" smtClean="0">
                <a:solidFill>
                  <a:srgbClr val="C00000"/>
                </a:solidFill>
              </a:rPr>
              <a:t>Correct and timely direction</a:t>
            </a:r>
          </a:p>
          <a:p>
            <a:pPr lvl="1"/>
            <a:r>
              <a:rPr lang="en-US" dirty="0" smtClean="0"/>
              <a:t> Synchronized with user’s progress</a:t>
            </a:r>
          </a:p>
          <a:p>
            <a:pPr marL="742950" indent="-742950">
              <a:buFont typeface="+mj-lt"/>
              <a:buAutoNum type="arabicPeriod"/>
            </a:pPr>
            <a:r>
              <a:rPr lang="en-US" sz="3600" b="1" dirty="0" smtClean="0">
                <a:solidFill>
                  <a:srgbClr val="0070C0"/>
                </a:solidFill>
              </a:rPr>
              <a:t>Identify shortcut</a:t>
            </a:r>
          </a:p>
          <a:p>
            <a:pPr marL="857250" lvl="1" indent="-457200"/>
            <a:r>
              <a:rPr lang="en-US" dirty="0" smtClean="0"/>
              <a:t>From independent </a:t>
            </a:r>
            <a:r>
              <a:rPr lang="en-US" dirty="0"/>
              <a:t>guiders’ traces</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30289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7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xEl>
                                              <p:pRg st="0" end="0"/>
                                            </p:txEl>
                                          </p:spTgt>
                                        </p:tgtEl>
                                        <p:attrNameLst>
                                          <p:attrName>style.opacity</p:attrName>
                                        </p:attrNameLst>
                                      </p:cBhvr>
                                      <p:to>
                                        <p:strVal val="0.25"/>
                                      </p:to>
                                    </p:set>
                                    <p:animEffect filter="image" prLst="opacity: 0.25">
                                      <p:cBhvr rctx="IE">
                                        <p:cTn id="7" dur="indefinite"/>
                                        <p:tgtEl>
                                          <p:spTgt spid="6">
                                            <p:txEl>
                                              <p:pRg st="0" end="0"/>
                                            </p:txEl>
                                          </p:spTgt>
                                        </p:tgtEl>
                                      </p:cBhvr>
                                    </p:animEffect>
                                  </p:childTnLst>
                                </p:cTn>
                              </p:par>
                              <p:par>
                                <p:cTn id="8" presetID="9" presetClass="emph" presetSubtype="0" nodeType="withEffect">
                                  <p:stCondLst>
                                    <p:cond delay="0"/>
                                  </p:stCondLst>
                                  <p:childTnLst>
                                    <p:set>
                                      <p:cBhvr rctx="PPT">
                                        <p:cTn id="9" dur="indefinite"/>
                                        <p:tgtEl>
                                          <p:spTgt spid="6">
                                            <p:txEl>
                                              <p:pRg st="1" end="1"/>
                                            </p:txEl>
                                          </p:spTgt>
                                        </p:tgtEl>
                                        <p:attrNameLst>
                                          <p:attrName>style.opacity</p:attrName>
                                        </p:attrNameLst>
                                      </p:cBhvr>
                                      <p:to>
                                        <p:strVal val="0.25"/>
                                      </p:to>
                                    </p:set>
                                    <p:animEffect filter="image" prLst="opacity: 0.25">
                                      <p:cBhvr rctx="IE">
                                        <p:cTn id="10" dur="indefinite"/>
                                        <p:tgtEl>
                                          <p:spTgt spid="6">
                                            <p:txEl>
                                              <p:pRg st="1" end="1"/>
                                            </p:txEl>
                                          </p:spTgt>
                                        </p:tgtEl>
                                      </p:cBhvr>
                                    </p:animEffect>
                                  </p:childTnLst>
                                </p:cTn>
                              </p:par>
                              <p:par>
                                <p:cTn id="11" presetID="9" presetClass="emph" presetSubtype="0" nodeType="withEffect">
                                  <p:stCondLst>
                                    <p:cond delay="0"/>
                                  </p:stCondLst>
                                  <p:childTnLst>
                                    <p:set>
                                      <p:cBhvr rctx="PPT">
                                        <p:cTn id="12" dur="indefinite"/>
                                        <p:tgtEl>
                                          <p:spTgt spid="6">
                                            <p:txEl>
                                              <p:pRg st="4" end="4"/>
                                            </p:txEl>
                                          </p:spTgt>
                                        </p:tgtEl>
                                        <p:attrNameLst>
                                          <p:attrName>style.opacity</p:attrName>
                                        </p:attrNameLst>
                                      </p:cBhvr>
                                      <p:to>
                                        <p:strVal val="0.25"/>
                                      </p:to>
                                    </p:set>
                                    <p:animEffect filter="image" prLst="opacity: 0.25">
                                      <p:cBhvr rctx="IE">
                                        <p:cTn id="13" dur="indefinite"/>
                                        <p:tgtEl>
                                          <p:spTgt spid="6">
                                            <p:txEl>
                                              <p:pRg st="4" end="4"/>
                                            </p:txEl>
                                          </p:spTgt>
                                        </p:tgtEl>
                                      </p:cBhvr>
                                    </p:animEffect>
                                  </p:childTnLst>
                                </p:cTn>
                              </p:par>
                              <p:par>
                                <p:cTn id="14" presetID="9" presetClass="emph" presetSubtype="0" nodeType="withEffect">
                                  <p:stCondLst>
                                    <p:cond delay="0"/>
                                  </p:stCondLst>
                                  <p:childTnLst>
                                    <p:set>
                                      <p:cBhvr rctx="PPT">
                                        <p:cTn id="15" dur="indefinite"/>
                                        <p:tgtEl>
                                          <p:spTgt spid="6">
                                            <p:txEl>
                                              <p:pRg st="5" end="5"/>
                                            </p:txEl>
                                          </p:spTgt>
                                        </p:tgtEl>
                                        <p:attrNameLst>
                                          <p:attrName>style.opacity</p:attrName>
                                        </p:attrNameLst>
                                      </p:cBhvr>
                                      <p:to>
                                        <p:strVal val="0.25"/>
                                      </p:to>
                                    </p:set>
                                    <p:animEffect filter="image" prLst="opacity: 0.25">
                                      <p:cBhvr rctx="IE">
                                        <p:cTn id="16" dur="indefinite"/>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1143000"/>
          </a:xfrm>
        </p:spPr>
        <p:txBody>
          <a:bodyPr>
            <a:normAutofit/>
          </a:bodyPr>
          <a:lstStyle/>
          <a:p>
            <a:pPr algn="l"/>
            <a:r>
              <a:rPr lang="en-US" b="1" dirty="0" smtClean="0">
                <a:solidFill>
                  <a:srgbClr val="0070C0"/>
                </a:solidFill>
              </a:rPr>
              <a:t>Correct and timely direction</a:t>
            </a:r>
            <a:endParaRPr lang="en-US" dirty="0"/>
          </a:p>
        </p:txBody>
      </p:sp>
      <p:grpSp>
        <p:nvGrpSpPr>
          <p:cNvPr id="7" name="Group 6"/>
          <p:cNvGrpSpPr/>
          <p:nvPr/>
        </p:nvGrpSpPr>
        <p:grpSpPr>
          <a:xfrm>
            <a:off x="1371600" y="1295400"/>
            <a:ext cx="6629400" cy="1697701"/>
            <a:chOff x="1371600" y="1371600"/>
            <a:chExt cx="6172200" cy="1392901"/>
          </a:xfrm>
        </p:grpSpPr>
        <p:pic>
          <p:nvPicPr>
            <p:cNvPr id="4" name="Picture 3"/>
            <p:cNvPicPr>
              <a:picLocks noChangeAspect="1"/>
            </p:cNvPicPr>
            <p:nvPr/>
          </p:nvPicPr>
          <p:blipFill>
            <a:blip r:embed="rId3"/>
            <a:stretch>
              <a:fillRect/>
            </a:stretch>
          </p:blipFill>
          <p:spPr>
            <a:xfrm>
              <a:off x="6210299" y="1531418"/>
              <a:ext cx="1333501" cy="1059382"/>
            </a:xfrm>
            <a:prstGeom prst="rect">
              <a:avLst/>
            </a:prstGeom>
            <a:noFill/>
            <a:ln>
              <a:noFill/>
            </a:ln>
            <a:effectLst>
              <a:glow rad="139700">
                <a:schemeClr val="accent5">
                  <a:satMod val="175000"/>
                  <a:alpha val="40000"/>
                </a:schemeClr>
              </a:glow>
            </a:effec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478488"/>
              <a:ext cx="1363306" cy="1059382"/>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371600"/>
              <a:ext cx="1335397" cy="1088101"/>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24000"/>
              <a:ext cx="1335397" cy="1088101"/>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676400"/>
              <a:ext cx="1335397" cy="1088101"/>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630888"/>
              <a:ext cx="1363306" cy="1059382"/>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3" name="Content Placeholder 2"/>
          <p:cNvSpPr>
            <a:spLocks noGrp="1"/>
          </p:cNvSpPr>
          <p:nvPr>
            <p:ph idx="1"/>
          </p:nvPr>
        </p:nvSpPr>
        <p:spPr>
          <a:xfrm>
            <a:off x="838200" y="4800600"/>
            <a:ext cx="7620000" cy="1752600"/>
          </a:xfrm>
        </p:spPr>
        <p:txBody>
          <a:bodyPr>
            <a:noAutofit/>
          </a:bodyPr>
          <a:lstStyle/>
          <a:p>
            <a:r>
              <a:rPr lang="en-US" sz="2800" b="1" dirty="0" smtClean="0">
                <a:solidFill>
                  <a:srgbClr val="0070C0"/>
                </a:solidFill>
              </a:rPr>
              <a:t>Which image to present?</a:t>
            </a:r>
          </a:p>
          <a:p>
            <a:r>
              <a:rPr lang="en-US" sz="2800" b="1" dirty="0" smtClean="0">
                <a:solidFill>
                  <a:srgbClr val="C00000"/>
                </a:solidFill>
              </a:rPr>
              <a:t>Different</a:t>
            </a:r>
            <a:r>
              <a:rPr lang="en-US" sz="2800" b="1" dirty="0" smtClean="0">
                <a:solidFill>
                  <a:srgbClr val="0070C0"/>
                </a:solidFill>
              </a:rPr>
              <a:t> walking speeds, step length, </a:t>
            </a:r>
            <a:r>
              <a:rPr lang="en-US" sz="2800" b="1" dirty="0">
                <a:solidFill>
                  <a:srgbClr val="0070C0"/>
                </a:solidFill>
              </a:rPr>
              <a:t>pause</a:t>
            </a:r>
          </a:p>
          <a:p>
            <a:r>
              <a:rPr lang="en-US" sz="2800" b="1" dirty="0" smtClean="0">
                <a:solidFill>
                  <a:srgbClr val="C00000"/>
                </a:solidFill>
              </a:rPr>
              <a:t>Track user’s progress on the trace</a:t>
            </a:r>
          </a:p>
        </p:txBody>
      </p:sp>
      <p:cxnSp>
        <p:nvCxnSpPr>
          <p:cNvPr id="36" name="Straight Connector 35"/>
          <p:cNvCxnSpPr/>
          <p:nvPr/>
        </p:nvCxnSpPr>
        <p:spPr>
          <a:xfrm flipH="1">
            <a:off x="1219202" y="3831301"/>
            <a:ext cx="7086598" cy="0"/>
          </a:xfrm>
          <a:prstGeom prst="line">
            <a:avLst/>
          </a:prstGeom>
          <a:ln w="101600"/>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85800" y="2875277"/>
            <a:ext cx="998928" cy="1108424"/>
            <a:chOff x="6104755" y="4906377"/>
            <a:chExt cx="1633538" cy="1666645"/>
          </a:xfrm>
        </p:grpSpPr>
        <p:pic>
          <p:nvPicPr>
            <p:cNvPr id="38" name="Picture 37"/>
            <p:cNvPicPr>
              <a:picLocks noChangeAspect="1"/>
            </p:cNvPicPr>
            <p:nvPr/>
          </p:nvPicPr>
          <p:blipFill>
            <a:blip r:embed="rId6"/>
            <a:stretch>
              <a:fillRect/>
            </a:stretch>
          </p:blipFill>
          <p:spPr>
            <a:xfrm>
              <a:off x="6104755" y="5058071"/>
              <a:ext cx="1633538" cy="1514951"/>
            </a:xfrm>
            <a:prstGeom prst="rect">
              <a:avLst/>
            </a:prstGeom>
          </p:spPr>
        </p:pic>
        <p:pic>
          <p:nvPicPr>
            <p:cNvPr id="39" name="Picture 38"/>
            <p:cNvPicPr>
              <a:picLocks noChangeAspect="1"/>
            </p:cNvPicPr>
            <p:nvPr/>
          </p:nvPicPr>
          <p:blipFill>
            <a:blip r:embed="rId7"/>
            <a:stretch>
              <a:fillRect/>
            </a:stretch>
          </p:blipFill>
          <p:spPr>
            <a:xfrm>
              <a:off x="6104755" y="4906377"/>
              <a:ext cx="354791" cy="699359"/>
            </a:xfrm>
            <a:prstGeom prst="rect">
              <a:avLst/>
            </a:prstGeom>
          </p:spPr>
        </p:pic>
      </p:grpSp>
      <p:pic>
        <p:nvPicPr>
          <p:cNvPr id="92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047" y="4136101"/>
            <a:ext cx="719753" cy="46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3932958"/>
            <a:ext cx="662603" cy="79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40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6.11111E-6 -7.03704E-6 L 0.76388 -0.00232 " pathEditMode="relative" ptsTypes="AA">
                                      <p:cBhvr>
                                        <p:cTn id="16" dur="2000" fill="hold"/>
                                        <p:tgtEl>
                                          <p:spTgt spid="37"/>
                                        </p:tgtEl>
                                        <p:attrNameLst>
                                          <p:attrName>ppt_x</p:attrName>
                                          <p:attrName>ppt_y</p:attrName>
                                        </p:attrNameLst>
                                      </p:cBhvr>
                                    </p:animMotion>
                                  </p:childTnLst>
                                </p:cTn>
                              </p:par>
                              <p:par>
                                <p:cTn id="17" presetID="1"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5E-6 1.11111E-6 L 0.77413 0.00023 " pathEditMode="relative" ptsTypes="AA">
                                      <p:cBhvr>
                                        <p:cTn id="20" dur="5000" fill="hold"/>
                                        <p:tgtEl>
                                          <p:spTgt spid="9218"/>
                                        </p:tgtEl>
                                        <p:attrNameLst>
                                          <p:attrName>ppt_x</p:attrName>
                                          <p:attrName>ppt_y</p:attrName>
                                        </p:attrNameLst>
                                      </p:cBhvr>
                                    </p:animMotion>
                                  </p:childTnLst>
                                </p:cTn>
                              </p:par>
                            </p:childTnLst>
                          </p:cTn>
                        </p:par>
                        <p:par>
                          <p:cTn id="21" fill="hold">
                            <p:stCondLst>
                              <p:cond delay="5000"/>
                            </p:stCondLst>
                            <p:childTnLst>
                              <p:par>
                                <p:cTn id="22" presetID="1" presetClass="entr" presetSubtype="0" fill="hold" nodeType="afterEffect">
                                  <p:stCondLst>
                                    <p:cond delay="0"/>
                                  </p:stCondLst>
                                  <p:childTnLst>
                                    <p:set>
                                      <p:cBhvr>
                                        <p:cTn id="23" dur="1" fill="hold">
                                          <p:stCondLst>
                                            <p:cond delay="0"/>
                                          </p:stCondLst>
                                        </p:cTn>
                                        <p:tgtEl>
                                          <p:spTgt spid="921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C00000"/>
                </a:solidFill>
              </a:rPr>
              <a:t>Step detection </a:t>
            </a:r>
            <a:r>
              <a:rPr lang="en-US" b="1" dirty="0" smtClean="0">
                <a:solidFill>
                  <a:srgbClr val="0070C0"/>
                </a:solidFill>
              </a:rPr>
              <a:t>&amp; Heading</a:t>
            </a:r>
            <a:endParaRPr lang="en-US" dirty="0"/>
          </a:p>
        </p:txBody>
      </p:sp>
      <p:sp>
        <p:nvSpPr>
          <p:cNvPr id="3" name="Content Placeholder 2"/>
          <p:cNvSpPr>
            <a:spLocks noGrp="1"/>
          </p:cNvSpPr>
          <p:nvPr>
            <p:ph idx="1"/>
          </p:nvPr>
        </p:nvSpPr>
        <p:spPr>
          <a:xfrm>
            <a:off x="838200" y="5257800"/>
            <a:ext cx="7315200" cy="1447800"/>
          </a:xfrm>
        </p:spPr>
        <p:txBody>
          <a:bodyPr>
            <a:noAutofit/>
          </a:bodyPr>
          <a:lstStyle/>
          <a:p>
            <a:r>
              <a:rPr lang="en-US" altLang="zh-CN" sz="2800" b="1" dirty="0" smtClean="0">
                <a:solidFill>
                  <a:srgbClr val="0070C0"/>
                </a:solidFill>
              </a:rPr>
              <a:t>Filter out noises, and detect rising  </a:t>
            </a:r>
            <a:r>
              <a:rPr lang="en-US" sz="2800" b="1" dirty="0" smtClean="0">
                <a:solidFill>
                  <a:srgbClr val="0070C0"/>
                </a:solidFill>
              </a:rPr>
              <a:t>edges</a:t>
            </a:r>
            <a:endParaRPr lang="en-US" sz="2800" b="1" dirty="0">
              <a:solidFill>
                <a:srgbClr val="0070C0"/>
              </a:solidFill>
            </a:endParaRPr>
          </a:p>
        </p:txBody>
      </p:sp>
      <p:pic>
        <p:nvPicPr>
          <p:cNvPr id="5" name="Picture 4"/>
          <p:cNvPicPr>
            <a:picLocks noChangeAspect="1"/>
          </p:cNvPicPr>
          <p:nvPr/>
        </p:nvPicPr>
        <p:blipFill>
          <a:blip r:embed="rId3"/>
          <a:stretch>
            <a:fillRect/>
          </a:stretch>
        </p:blipFill>
        <p:spPr>
          <a:xfrm>
            <a:off x="1410241" y="1447800"/>
            <a:ext cx="6209759" cy="3427540"/>
          </a:xfrm>
          <a:prstGeom prst="rect">
            <a:avLst/>
          </a:prstGeom>
        </p:spPr>
      </p:pic>
    </p:spTree>
    <p:extLst>
      <p:ext uri="{BB962C8B-B14F-4D97-AF65-F5344CB8AC3E}">
        <p14:creationId xmlns:p14="http://schemas.microsoft.com/office/powerpoint/2010/main" val="2796399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0070C0"/>
                </a:solidFill>
              </a:rPr>
              <a:t>Step detection &amp; </a:t>
            </a:r>
            <a:r>
              <a:rPr lang="en-US" b="1" dirty="0">
                <a:solidFill>
                  <a:srgbClr val="C00000"/>
                </a:solidFill>
              </a:rPr>
              <a:t>Heading</a:t>
            </a:r>
          </a:p>
        </p:txBody>
      </p:sp>
      <p:sp>
        <p:nvSpPr>
          <p:cNvPr id="3" name="Content Placeholder 2"/>
          <p:cNvSpPr>
            <a:spLocks noGrp="1"/>
          </p:cNvSpPr>
          <p:nvPr>
            <p:ph idx="1"/>
          </p:nvPr>
        </p:nvSpPr>
        <p:spPr>
          <a:xfrm>
            <a:off x="228600" y="5638800"/>
            <a:ext cx="8763000" cy="1066800"/>
          </a:xfrm>
        </p:spPr>
        <p:txBody>
          <a:bodyPr>
            <a:normAutofit/>
          </a:bodyPr>
          <a:lstStyle/>
          <a:p>
            <a:r>
              <a:rPr lang="en-US" altLang="zh-CN" sz="2800" b="1" dirty="0" smtClean="0">
                <a:solidFill>
                  <a:srgbClr val="0070C0"/>
                </a:solidFill>
              </a:rPr>
              <a:t>Heading: </a:t>
            </a:r>
            <a:r>
              <a:rPr lang="en-US" altLang="zh-CN" sz="2800" b="1" dirty="0" smtClean="0">
                <a:solidFill>
                  <a:srgbClr val="C00000"/>
                </a:solidFill>
              </a:rPr>
              <a:t>sensor fusion (gyro</a:t>
            </a:r>
            <a:r>
              <a:rPr lang="en-US" altLang="zh-CN" sz="2800" b="1" dirty="0">
                <a:solidFill>
                  <a:srgbClr val="C00000"/>
                </a:solidFill>
              </a:rPr>
              <a:t>, </a:t>
            </a:r>
            <a:r>
              <a:rPr lang="en-US" altLang="zh-CN" sz="2800" b="1" dirty="0" err="1">
                <a:solidFill>
                  <a:srgbClr val="C00000"/>
                </a:solidFill>
              </a:rPr>
              <a:t>a</a:t>
            </a:r>
            <a:r>
              <a:rPr lang="en-US" altLang="zh-CN" sz="2800" b="1" dirty="0" err="1" smtClean="0">
                <a:solidFill>
                  <a:srgbClr val="C00000"/>
                </a:solidFill>
              </a:rPr>
              <a:t>ccel</a:t>
            </a:r>
            <a:r>
              <a:rPr lang="en-US" altLang="zh-CN" sz="2800" b="1" dirty="0" smtClean="0">
                <a:solidFill>
                  <a:srgbClr val="C00000"/>
                </a:solidFill>
              </a:rPr>
              <a:t>, compass) </a:t>
            </a:r>
            <a:r>
              <a:rPr lang="en-US" altLang="zh-CN" sz="2800" b="1" dirty="0" smtClean="0">
                <a:solidFill>
                  <a:srgbClr val="0070C0"/>
                </a:solidFill>
              </a:rPr>
              <a:t>[A</a:t>
            </a:r>
            <a:r>
              <a:rPr lang="en-US" altLang="zh-CN" sz="2800" b="1" baseline="30000" dirty="0" smtClean="0">
                <a:solidFill>
                  <a:srgbClr val="0070C0"/>
                </a:solidFill>
              </a:rPr>
              <a:t>3</a:t>
            </a:r>
            <a:r>
              <a:rPr lang="en-US" altLang="zh-CN" sz="2800" b="1" dirty="0" smtClean="0">
                <a:solidFill>
                  <a:srgbClr val="0070C0"/>
                </a:solidFill>
              </a:rPr>
              <a:t>]</a:t>
            </a:r>
          </a:p>
        </p:txBody>
      </p:sp>
      <p:pic>
        <p:nvPicPr>
          <p:cNvPr id="7" name="Picture 6"/>
          <p:cNvPicPr>
            <a:picLocks noChangeAspect="1"/>
          </p:cNvPicPr>
          <p:nvPr/>
        </p:nvPicPr>
        <p:blipFill>
          <a:blip r:embed="rId3"/>
          <a:stretch>
            <a:fillRect/>
          </a:stretch>
        </p:blipFill>
        <p:spPr>
          <a:xfrm>
            <a:off x="1600200" y="1905000"/>
            <a:ext cx="6248400" cy="3607536"/>
          </a:xfrm>
          <a:prstGeom prst="rect">
            <a:avLst/>
          </a:prstGeom>
        </p:spPr>
      </p:pic>
      <p:sp>
        <p:nvSpPr>
          <p:cNvPr id="5" name="Title 1"/>
          <p:cNvSpPr txBox="1">
            <a:spLocks/>
          </p:cNvSpPr>
          <p:nvPr/>
        </p:nvSpPr>
        <p:spPr>
          <a:xfrm>
            <a:off x="0" y="6153150"/>
            <a:ext cx="9144000" cy="704850"/>
          </a:xfrm>
          <a:prstGeom prst="rect">
            <a:avLst/>
          </a:prstGeom>
        </p:spPr>
        <p:txBody>
          <a:bodyPr vert="horz" lIns="91440" tIns="45720" rIns="91440" bIns="45720" rtlCol="0" anchor="ctr">
            <a:noAutofit/>
          </a:bodyPr>
          <a:lstStyle/>
          <a:p>
            <a:pPr lvl="0" algn="ctr" eaLnBrk="1" fontAlgn="auto" hangingPunct="1">
              <a:spcAft>
                <a:spcPts val="0"/>
              </a:spcAft>
              <a:defRPr/>
            </a:pPr>
            <a:r>
              <a:rPr lang="en-US" sz="1600" baseline="0" dirty="0" smtClean="0">
                <a:latin typeface="Gill Sans MT" panose="020B0502020104020203" pitchFamily="34" charset="0"/>
                <a:ea typeface="+mj-ea"/>
                <a:cs typeface="+mj-cs"/>
              </a:rPr>
              <a:t>[A</a:t>
            </a:r>
            <a:r>
              <a:rPr lang="en-US" sz="1600" baseline="30000" dirty="0" smtClean="0">
                <a:latin typeface="Gill Sans MT" panose="020B0502020104020203" pitchFamily="34" charset="0"/>
                <a:ea typeface="+mj-ea"/>
                <a:cs typeface="+mj-cs"/>
              </a:rPr>
              <a:t>3</a:t>
            </a:r>
            <a:r>
              <a:rPr lang="en-US" sz="1600" baseline="0" dirty="0" smtClean="0">
                <a:latin typeface="Gill Sans MT" panose="020B0502020104020203" pitchFamily="34" charset="0"/>
                <a:ea typeface="+mj-ea"/>
                <a:cs typeface="+mj-cs"/>
              </a:rPr>
              <a:t> ] </a:t>
            </a:r>
            <a:r>
              <a:rPr lang="en-US" sz="1600" baseline="0" dirty="0" err="1" smtClean="0">
                <a:latin typeface="Gill Sans MT" panose="020B0502020104020203" pitchFamily="34" charset="0"/>
                <a:ea typeface="+mj-ea"/>
                <a:cs typeface="+mj-cs"/>
              </a:rPr>
              <a:t>Pengfei</a:t>
            </a:r>
            <a:r>
              <a:rPr lang="en-US" sz="1600" dirty="0" smtClean="0">
                <a:latin typeface="Gill Sans MT" panose="020B0502020104020203" pitchFamily="34" charset="0"/>
                <a:ea typeface="+mj-ea"/>
                <a:cs typeface="+mj-cs"/>
              </a:rPr>
              <a:t> Zhou, Mo Li, </a:t>
            </a:r>
            <a:r>
              <a:rPr lang="en-US" sz="1600" dirty="0" err="1" smtClean="0">
                <a:latin typeface="Gill Sans MT" panose="020B0502020104020203" pitchFamily="34" charset="0"/>
                <a:ea typeface="+mj-ea"/>
                <a:cs typeface="+mj-cs"/>
              </a:rPr>
              <a:t>Guobin</a:t>
            </a:r>
            <a:r>
              <a:rPr lang="en-US" sz="1600" dirty="0" smtClean="0">
                <a:latin typeface="Gill Sans MT" panose="020B0502020104020203" pitchFamily="34" charset="0"/>
                <a:ea typeface="+mj-ea"/>
                <a:cs typeface="+mj-cs"/>
              </a:rPr>
              <a:t> Shen, “Use It Fee: Instantly Knowing Your Phone Attitude”</a:t>
            </a:r>
            <a:r>
              <a:rPr lang="en-US" sz="1600" baseline="0" dirty="0" smtClean="0">
                <a:latin typeface="Gill Sans MT" panose="020B0502020104020203" pitchFamily="34" charset="0"/>
                <a:ea typeface="+mj-ea"/>
                <a:cs typeface="+mj-cs"/>
              </a:rPr>
              <a:t>,</a:t>
            </a:r>
            <a:r>
              <a:rPr lang="en-US" sz="1600" dirty="0" smtClean="0">
                <a:latin typeface="Gill Sans MT" panose="020B0502020104020203" pitchFamily="34" charset="0"/>
                <a:ea typeface="+mj-ea"/>
                <a:cs typeface="+mj-cs"/>
              </a:rPr>
              <a:t> MobiCom</a:t>
            </a:r>
            <a:r>
              <a:rPr lang="en-US" sz="1600" baseline="0" dirty="0" smtClean="0">
                <a:latin typeface="Gill Sans MT" panose="020B0502020104020203" pitchFamily="34" charset="0"/>
                <a:ea typeface="+mj-ea"/>
                <a:cs typeface="+mj-cs"/>
              </a:rPr>
              <a:t>’14</a:t>
            </a:r>
            <a:endParaRPr lang="en-US" sz="1600" baseline="0" dirty="0">
              <a:latin typeface="Gill Sans MT" panose="020B0502020104020203" pitchFamily="34" charset="0"/>
              <a:ea typeface="+mj-ea"/>
              <a:cs typeface="+mj-cs"/>
            </a:endParaRPr>
          </a:p>
        </p:txBody>
      </p:sp>
      <p:sp>
        <p:nvSpPr>
          <p:cNvPr id="6" name="Content Placeholder 2"/>
          <p:cNvSpPr txBox="1">
            <a:spLocks/>
          </p:cNvSpPr>
          <p:nvPr/>
        </p:nvSpPr>
        <p:spPr>
          <a:xfrm>
            <a:off x="381000" y="1295400"/>
            <a:ext cx="87630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800" b="1" dirty="0" smtClean="0">
                <a:solidFill>
                  <a:srgbClr val="0070C0"/>
                </a:solidFill>
              </a:rPr>
              <a:t>Compass: electric appliances, steel structure</a:t>
            </a:r>
          </a:p>
        </p:txBody>
      </p:sp>
    </p:spTree>
    <p:extLst>
      <p:ext uri="{BB962C8B-B14F-4D97-AF65-F5344CB8AC3E}">
        <p14:creationId xmlns:p14="http://schemas.microsoft.com/office/powerpoint/2010/main" val="214601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1143000"/>
          </a:xfrm>
        </p:spPr>
        <p:txBody>
          <a:bodyPr>
            <a:noAutofit/>
          </a:bodyPr>
          <a:lstStyle/>
          <a:p>
            <a:pPr lvl="1" algn="l" rtl="0">
              <a:spcBef>
                <a:spcPct val="0"/>
              </a:spcBef>
            </a:pPr>
            <a:r>
              <a:rPr lang="en-US" sz="4000" b="1" kern="1200" dirty="0" smtClean="0">
                <a:solidFill>
                  <a:srgbClr val="0070C0"/>
                </a:solidFill>
                <a:latin typeface="+mj-lt"/>
                <a:ea typeface="+mj-ea"/>
                <a:cs typeface="+mj-cs"/>
              </a:rPr>
              <a:t>Indoor navigation is yet to come</a:t>
            </a:r>
            <a:endParaRPr lang="en-US" sz="4000" b="1" kern="1200" dirty="0">
              <a:solidFill>
                <a:srgbClr val="0070C0"/>
              </a:solidFill>
              <a:latin typeface="+mj-lt"/>
              <a:ea typeface="+mj-ea"/>
              <a:cs typeface="+mj-cs"/>
            </a:endParaRPr>
          </a:p>
        </p:txBody>
      </p:sp>
      <p:pic>
        <p:nvPicPr>
          <p:cNvPr id="4" name="Picture 2" descr="C:\Users\pdcc\Desktop\indo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09" y="1828800"/>
            <a:ext cx="4800600" cy="32167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dcc\Desktop\broadcom_gn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676400"/>
            <a:ext cx="3200400" cy="3092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0"/>
          <p:cNvSpPr txBox="1">
            <a:spLocks noChangeArrowheads="1"/>
          </p:cNvSpPr>
          <p:nvPr/>
        </p:nvSpPr>
        <p:spPr bwMode="auto">
          <a:xfrm>
            <a:off x="408709" y="5355848"/>
            <a:ext cx="8256588" cy="923330"/>
          </a:xfrm>
          <a:prstGeom prst="rect">
            <a:avLst/>
          </a:prstGeom>
          <a:solidFill>
            <a:srgbClr val="003478"/>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90488" tIns="182880" rIns="90488" bIns="182880">
            <a:spAutoFit/>
          </a:bodyPr>
          <a:lstStyle/>
          <a:p>
            <a:pPr algn="ctr">
              <a:spcBef>
                <a:spcPts val="600"/>
              </a:spcBef>
              <a:defRPr/>
            </a:pPr>
            <a:r>
              <a:rPr lang="en-US" sz="3400" i="1" dirty="0" smtClean="0">
                <a:solidFill>
                  <a:schemeClr val="bg1"/>
                </a:solidFill>
                <a:latin typeface="Gill Sans MT" pitchFamily="34" charset="0"/>
              </a:rPr>
              <a:t>Navigation </a:t>
            </a:r>
            <a:r>
              <a:rPr lang="en-US" sz="3600" dirty="0" smtClean="0">
                <a:solidFill>
                  <a:srgbClr val="FF0000"/>
                </a:solidFill>
                <a:latin typeface="Gill Sans MT" pitchFamily="34" charset="0"/>
              </a:rPr>
              <a:t>:=</a:t>
            </a:r>
            <a:r>
              <a:rPr lang="en-US" sz="3400" i="1" dirty="0" smtClean="0">
                <a:solidFill>
                  <a:schemeClr val="bg1"/>
                </a:solidFill>
                <a:latin typeface="Gill Sans MT" pitchFamily="34" charset="0"/>
              </a:rPr>
              <a:t> Localization/Tracking + Map</a:t>
            </a:r>
            <a:endParaRPr lang="en-US" sz="3400" b="1" dirty="0">
              <a:solidFill>
                <a:schemeClr val="bg1"/>
              </a:solidFill>
              <a:latin typeface="Gill Sans MT"/>
            </a:endParaRPr>
          </a:p>
        </p:txBody>
      </p:sp>
    </p:spTree>
    <p:extLst>
      <p:ext uri="{BB962C8B-B14F-4D97-AF65-F5344CB8AC3E}">
        <p14:creationId xmlns:p14="http://schemas.microsoft.com/office/powerpoint/2010/main" val="297117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0070C0"/>
                </a:solidFill>
              </a:rPr>
              <a:t>Tracking: particle filtering</a:t>
            </a:r>
            <a:endParaRPr lang="en-US" dirty="0">
              <a:solidFill>
                <a:srgbClr val="0070C0"/>
              </a:solidFill>
            </a:endParaRPr>
          </a:p>
        </p:txBody>
      </p:sp>
      <p:cxnSp>
        <p:nvCxnSpPr>
          <p:cNvPr id="30" name="Straight Connector 29"/>
          <p:cNvCxnSpPr/>
          <p:nvPr/>
        </p:nvCxnSpPr>
        <p:spPr>
          <a:xfrm flipH="1">
            <a:off x="1464884" y="2057400"/>
            <a:ext cx="6307516" cy="34636"/>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236284" y="197773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541084" y="2237232"/>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541084" y="156304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1426550" y="1884218"/>
            <a:ext cx="484909" cy="20781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717261" y="1412856"/>
            <a:ext cx="484909" cy="20781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752600" y="2087254"/>
            <a:ext cx="484909" cy="20781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33400" y="1568624"/>
            <a:ext cx="551170" cy="945976"/>
            <a:chOff x="1219200" y="3646034"/>
            <a:chExt cx="551170" cy="945976"/>
          </a:xfrm>
        </p:grpSpPr>
        <p:pic>
          <p:nvPicPr>
            <p:cNvPr id="17" name="Picture 16"/>
            <p:cNvPicPr>
              <a:picLocks noChangeAspect="1"/>
            </p:cNvPicPr>
            <p:nvPr/>
          </p:nvPicPr>
          <p:blipFill>
            <a:blip r:embed="rId3"/>
            <a:stretch>
              <a:fillRect/>
            </a:stretch>
          </p:blipFill>
          <p:spPr>
            <a:xfrm flipH="1">
              <a:off x="1219200" y="3646034"/>
              <a:ext cx="457200" cy="945976"/>
            </a:xfrm>
            <a:prstGeom prst="rect">
              <a:avLst/>
            </a:prstGeom>
          </p:spPr>
        </p:pic>
        <p:pic>
          <p:nvPicPr>
            <p:cNvPr id="18" name="Picture 17"/>
            <p:cNvPicPr>
              <a:picLocks noChangeAspect="1"/>
            </p:cNvPicPr>
            <p:nvPr/>
          </p:nvPicPr>
          <p:blipFill>
            <a:blip r:embed="rId4"/>
            <a:stretch>
              <a:fillRect/>
            </a:stretch>
          </p:blipFill>
          <p:spPr>
            <a:xfrm rot="1338872">
              <a:off x="1586069" y="3806321"/>
              <a:ext cx="184301" cy="363293"/>
            </a:xfrm>
            <a:prstGeom prst="rect">
              <a:avLst/>
            </a:prstGeom>
          </p:spPr>
        </p:pic>
      </p:grpSp>
      <p:sp>
        <p:nvSpPr>
          <p:cNvPr id="19" name="Content Placeholder 2"/>
          <p:cNvSpPr txBox="1">
            <a:spLocks/>
          </p:cNvSpPr>
          <p:nvPr/>
        </p:nvSpPr>
        <p:spPr>
          <a:xfrm>
            <a:off x="381000" y="2819400"/>
            <a:ext cx="8610600"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rgbClr val="0070C0"/>
                </a:solidFill>
              </a:rPr>
              <a:t>Use particles to approximate user’s position</a:t>
            </a:r>
          </a:p>
          <a:p>
            <a:pPr lvl="1"/>
            <a:r>
              <a:rPr lang="en-US" sz="2400" b="1" dirty="0" smtClean="0">
                <a:solidFill>
                  <a:srgbClr val="0070C0"/>
                </a:solidFill>
              </a:rPr>
              <a:t>Centroid of particles</a:t>
            </a:r>
          </a:p>
          <a:p>
            <a:pPr lvl="1"/>
            <a:endParaRPr lang="en-US" sz="2400" b="1" dirty="0" smtClean="0">
              <a:solidFill>
                <a:srgbClr val="0070C0"/>
              </a:solidFill>
            </a:endParaRPr>
          </a:p>
        </p:txBody>
      </p:sp>
    </p:spTree>
    <p:extLst>
      <p:ext uri="{BB962C8B-B14F-4D97-AF65-F5344CB8AC3E}">
        <p14:creationId xmlns:p14="http://schemas.microsoft.com/office/powerpoint/2010/main" val="2513921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0070C0"/>
                </a:solidFill>
              </a:rPr>
              <a:t>Tracking: particle </a:t>
            </a:r>
            <a:r>
              <a:rPr lang="en-US" b="1" dirty="0" smtClean="0">
                <a:solidFill>
                  <a:srgbClr val="0070C0"/>
                </a:solidFill>
              </a:rPr>
              <a:t>filtering</a:t>
            </a:r>
            <a:endParaRPr lang="en-US" dirty="0">
              <a:solidFill>
                <a:srgbClr val="0070C0"/>
              </a:solidFill>
            </a:endParaRPr>
          </a:p>
        </p:txBody>
      </p:sp>
      <p:cxnSp>
        <p:nvCxnSpPr>
          <p:cNvPr id="30" name="Straight Connector 29"/>
          <p:cNvCxnSpPr/>
          <p:nvPr/>
        </p:nvCxnSpPr>
        <p:spPr>
          <a:xfrm flipH="1">
            <a:off x="1464884" y="2057400"/>
            <a:ext cx="6307516" cy="34636"/>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9812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250440" y="2133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1426550" y="1905000"/>
            <a:ext cx="630850" cy="18703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765752" y="1548384"/>
            <a:ext cx="520248" cy="8968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261748" y="138176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1752600" y="2272948"/>
            <a:ext cx="533400" cy="6362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236284" y="1977736"/>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541084" y="2237232"/>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541084" y="1563049"/>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381000" y="2819400"/>
            <a:ext cx="8610600" cy="3581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rgbClr val="0070C0"/>
                </a:solidFill>
              </a:rPr>
              <a:t>Use particles to approximate user’s position</a:t>
            </a:r>
          </a:p>
          <a:p>
            <a:pPr lvl="1"/>
            <a:r>
              <a:rPr lang="en-US" sz="2400" b="1" dirty="0" smtClean="0">
                <a:solidFill>
                  <a:srgbClr val="0070C0"/>
                </a:solidFill>
              </a:rPr>
              <a:t>Centroid of particles</a:t>
            </a:r>
          </a:p>
          <a:p>
            <a:r>
              <a:rPr lang="en-US" sz="2800" b="1" dirty="0" smtClean="0">
                <a:solidFill>
                  <a:srgbClr val="0070C0"/>
                </a:solidFill>
              </a:rPr>
              <a:t>Update positions</a:t>
            </a:r>
          </a:p>
          <a:p>
            <a:pPr lvl="1"/>
            <a:r>
              <a:rPr lang="en-US" sz="2400" b="1" dirty="0" smtClean="0">
                <a:solidFill>
                  <a:srgbClr val="C00000"/>
                </a:solidFill>
              </a:rPr>
              <a:t>Noise</a:t>
            </a:r>
            <a:r>
              <a:rPr lang="en-US" sz="2400" b="1" dirty="0" smtClean="0">
                <a:solidFill>
                  <a:srgbClr val="0070C0"/>
                </a:solidFill>
              </a:rPr>
              <a:t>: step </a:t>
            </a:r>
            <a:r>
              <a:rPr lang="en-US" sz="2400" b="1" dirty="0">
                <a:solidFill>
                  <a:srgbClr val="0070C0"/>
                </a:solidFill>
              </a:rPr>
              <a:t>length, heading</a:t>
            </a:r>
          </a:p>
          <a:p>
            <a:pPr lvl="1"/>
            <a:r>
              <a:rPr lang="en-US" sz="2400" b="1" dirty="0" smtClean="0">
                <a:solidFill>
                  <a:srgbClr val="C00000"/>
                </a:solidFill>
              </a:rPr>
              <a:t>Errors</a:t>
            </a:r>
            <a:r>
              <a:rPr lang="en-US" sz="2400" b="1" dirty="0" smtClean="0">
                <a:solidFill>
                  <a:srgbClr val="0070C0"/>
                </a:solidFill>
              </a:rPr>
              <a:t> accumulate</a:t>
            </a:r>
          </a:p>
          <a:p>
            <a:r>
              <a:rPr lang="en-US" sz="2800" b="1" dirty="0" smtClean="0">
                <a:solidFill>
                  <a:srgbClr val="0070C0"/>
                </a:solidFill>
              </a:rPr>
              <a:t>Measurements to </a:t>
            </a:r>
            <a:r>
              <a:rPr lang="en-US" sz="2800" b="1" dirty="0" smtClean="0">
                <a:solidFill>
                  <a:srgbClr val="C00000"/>
                </a:solidFill>
              </a:rPr>
              <a:t>weight and resample </a:t>
            </a:r>
            <a:r>
              <a:rPr lang="en-US" sz="2800" b="1" dirty="0" smtClean="0">
                <a:solidFill>
                  <a:srgbClr val="0070C0"/>
                </a:solidFill>
              </a:rPr>
              <a:t>particles</a:t>
            </a:r>
          </a:p>
          <a:p>
            <a:pPr lvl="1"/>
            <a:r>
              <a:rPr lang="en-US" sz="2400" b="1" dirty="0" smtClean="0">
                <a:solidFill>
                  <a:srgbClr val="0070C0"/>
                </a:solidFill>
              </a:rPr>
              <a:t>Magnetic field and </a:t>
            </a:r>
            <a:r>
              <a:rPr lang="en-US" sz="2400" b="1" dirty="0" err="1" smtClean="0">
                <a:solidFill>
                  <a:srgbClr val="0070C0"/>
                </a:solidFill>
              </a:rPr>
              <a:t>WiFi</a:t>
            </a:r>
            <a:r>
              <a:rPr lang="en-US" sz="2400" b="1" dirty="0" smtClean="0">
                <a:solidFill>
                  <a:srgbClr val="0070C0"/>
                </a:solidFill>
              </a:rPr>
              <a:t> information</a:t>
            </a:r>
          </a:p>
          <a:p>
            <a:pPr lvl="1"/>
            <a:endParaRPr lang="en-US" sz="2400" b="1" dirty="0" smtClean="0">
              <a:solidFill>
                <a:srgbClr val="C00000"/>
              </a:solidFill>
            </a:endParaRPr>
          </a:p>
        </p:txBody>
      </p:sp>
      <p:grpSp>
        <p:nvGrpSpPr>
          <p:cNvPr id="18" name="Group 17"/>
          <p:cNvGrpSpPr/>
          <p:nvPr/>
        </p:nvGrpSpPr>
        <p:grpSpPr>
          <a:xfrm>
            <a:off x="533400" y="1568624"/>
            <a:ext cx="551170" cy="945976"/>
            <a:chOff x="1219200" y="3646034"/>
            <a:chExt cx="551170" cy="945976"/>
          </a:xfrm>
        </p:grpSpPr>
        <p:pic>
          <p:nvPicPr>
            <p:cNvPr id="19" name="Picture 18"/>
            <p:cNvPicPr>
              <a:picLocks noChangeAspect="1"/>
            </p:cNvPicPr>
            <p:nvPr/>
          </p:nvPicPr>
          <p:blipFill>
            <a:blip r:embed="rId3"/>
            <a:stretch>
              <a:fillRect/>
            </a:stretch>
          </p:blipFill>
          <p:spPr>
            <a:xfrm flipH="1">
              <a:off x="1219200" y="3646034"/>
              <a:ext cx="457200" cy="945976"/>
            </a:xfrm>
            <a:prstGeom prst="rect">
              <a:avLst/>
            </a:prstGeom>
          </p:spPr>
        </p:pic>
        <p:pic>
          <p:nvPicPr>
            <p:cNvPr id="20" name="Picture 19"/>
            <p:cNvPicPr>
              <a:picLocks noChangeAspect="1"/>
            </p:cNvPicPr>
            <p:nvPr/>
          </p:nvPicPr>
          <p:blipFill>
            <a:blip r:embed="rId4"/>
            <a:stretch>
              <a:fillRect/>
            </a:stretch>
          </p:blipFill>
          <p:spPr>
            <a:xfrm rot="1338872">
              <a:off x="1586069" y="3806321"/>
              <a:ext cx="184301" cy="363293"/>
            </a:xfrm>
            <a:prstGeom prst="rect">
              <a:avLst/>
            </a:prstGeom>
          </p:spPr>
        </p:pic>
      </p:grpSp>
    </p:spTree>
    <p:extLst>
      <p:ext uri="{BB962C8B-B14F-4D97-AF65-F5344CB8AC3E}">
        <p14:creationId xmlns:p14="http://schemas.microsoft.com/office/powerpoint/2010/main" val="319472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5.55556E-6 -1.11111E-6 L 0.08975 0.02986 L 0.17933 -0.00903 L 0.32239 -0.04584 L 0.49148 -0.26204 " pathEditMode="relative" ptsTypes="AAAAA">
                                      <p:cBhvr>
                                        <p:cTn id="8" dur="4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77778E-7 1.48148E-6 L 0.10677 -0.00231 L 0.20173 0.07338 L 0.29132 0.07338 L 0.4 0.10787 L 0.8052 0.1838 " pathEditMode="relative" ptsTypes="AAAAAA">
                                      <p:cBhvr>
                                        <p:cTn id="10" dur="4000" fill="hold"/>
                                        <p:tgtEl>
                                          <p:spTgt spid="31"/>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2.22222E-6 -6.2963E-6 L 0.07587 0.07361 L 0.17239 0.05532 L 0.27066 -0.05741 L 0.40694 -0.07362 L 0.76892 -0.05047 " pathEditMode="relative" ptsTypes="AAAAAA">
                                      <p:cBhvr>
                                        <p:cTn id="12" dur="4000" fill="hold"/>
                                        <p:tgtEl>
                                          <p:spTgt spid="32"/>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0070C0"/>
                </a:solidFill>
              </a:rPr>
              <a:t>Distorted but stable magnetic field</a:t>
            </a:r>
            <a:endParaRPr lang="en-US" dirty="0"/>
          </a:p>
        </p:txBody>
      </p:sp>
      <p:sp>
        <p:nvSpPr>
          <p:cNvPr id="3" name="Content Placeholder 2"/>
          <p:cNvSpPr>
            <a:spLocks noGrp="1"/>
          </p:cNvSpPr>
          <p:nvPr>
            <p:ph idx="1"/>
          </p:nvPr>
        </p:nvSpPr>
        <p:spPr>
          <a:xfrm>
            <a:off x="457200" y="1600201"/>
            <a:ext cx="8229600" cy="4114800"/>
          </a:xfrm>
        </p:spPr>
        <p:txBody>
          <a:bodyPr/>
          <a:lstStyle/>
          <a:p>
            <a:endParaRPr lang="en-US" dirty="0"/>
          </a:p>
        </p:txBody>
      </p:sp>
      <p:pic>
        <p:nvPicPr>
          <p:cNvPr id="6" name="Picture 5"/>
          <p:cNvPicPr>
            <a:picLocks noChangeAspect="1"/>
          </p:cNvPicPr>
          <p:nvPr/>
        </p:nvPicPr>
        <p:blipFill>
          <a:blip r:embed="rId3"/>
          <a:stretch>
            <a:fillRect/>
          </a:stretch>
        </p:blipFill>
        <p:spPr>
          <a:xfrm>
            <a:off x="1319477" y="1681163"/>
            <a:ext cx="6224323" cy="3271837"/>
          </a:xfrm>
          <a:prstGeom prst="rect">
            <a:avLst/>
          </a:prstGeom>
        </p:spPr>
      </p:pic>
      <p:cxnSp>
        <p:nvCxnSpPr>
          <p:cNvPr id="17" name="Straight Connector 16"/>
          <p:cNvCxnSpPr/>
          <p:nvPr/>
        </p:nvCxnSpPr>
        <p:spPr>
          <a:xfrm flipH="1">
            <a:off x="2057400" y="5430982"/>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3352800" y="5440680"/>
            <a:ext cx="762000" cy="50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C00000"/>
                </a:solidFill>
              </a:rPr>
              <a:t>30m</a:t>
            </a:r>
            <a:endParaRPr lang="en-US" sz="2400" b="1" dirty="0">
              <a:solidFill>
                <a:srgbClr val="C00000"/>
              </a:solidFill>
            </a:endParaRPr>
          </a:p>
        </p:txBody>
      </p:sp>
      <p:sp>
        <p:nvSpPr>
          <p:cNvPr id="28" name="Content Placeholder 2"/>
          <p:cNvSpPr txBox="1">
            <a:spLocks/>
          </p:cNvSpPr>
          <p:nvPr/>
        </p:nvSpPr>
        <p:spPr>
          <a:xfrm>
            <a:off x="3352800" y="1371600"/>
            <a:ext cx="762000" cy="50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C00000"/>
                </a:solidFill>
              </a:rPr>
              <a:t>30m</a:t>
            </a:r>
            <a:endParaRPr lang="en-US" sz="2400" b="1" dirty="0">
              <a:solidFill>
                <a:srgbClr val="C00000"/>
              </a:solidFill>
            </a:endParaRPr>
          </a:p>
        </p:txBody>
      </p:sp>
      <p:sp>
        <p:nvSpPr>
          <p:cNvPr id="29" name="Content Placeholder 2"/>
          <p:cNvSpPr txBox="1">
            <a:spLocks/>
          </p:cNvSpPr>
          <p:nvPr/>
        </p:nvSpPr>
        <p:spPr>
          <a:xfrm>
            <a:off x="6553200" y="1371600"/>
            <a:ext cx="762000" cy="50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C00000"/>
                </a:solidFill>
              </a:rPr>
              <a:t>5</a:t>
            </a:r>
            <a:r>
              <a:rPr lang="en-US" sz="2400" b="1" dirty="0" smtClean="0">
                <a:solidFill>
                  <a:srgbClr val="C00000"/>
                </a:solidFill>
              </a:rPr>
              <a:t>m</a:t>
            </a:r>
            <a:endParaRPr lang="en-US" sz="2400" b="1" dirty="0">
              <a:solidFill>
                <a:srgbClr val="C00000"/>
              </a:solidFill>
            </a:endParaRPr>
          </a:p>
        </p:txBody>
      </p:sp>
      <p:grpSp>
        <p:nvGrpSpPr>
          <p:cNvPr id="5" name="Group 4"/>
          <p:cNvGrpSpPr/>
          <p:nvPr/>
        </p:nvGrpSpPr>
        <p:grpSpPr>
          <a:xfrm>
            <a:off x="5850467" y="1447800"/>
            <a:ext cx="1752600" cy="3505200"/>
            <a:chOff x="5867400" y="1507331"/>
            <a:chExt cx="1752600" cy="3505200"/>
          </a:xfrm>
        </p:grpSpPr>
        <p:sp>
          <p:nvSpPr>
            <p:cNvPr id="30" name="Rectangle 29"/>
            <p:cNvSpPr/>
            <p:nvPr/>
          </p:nvSpPr>
          <p:spPr>
            <a:xfrm>
              <a:off x="5867400" y="1507331"/>
              <a:ext cx="1524000" cy="2836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96000" y="2116931"/>
              <a:ext cx="15240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058472" y="4835176"/>
            <a:ext cx="998928" cy="1108424"/>
            <a:chOff x="6104755" y="4906377"/>
            <a:chExt cx="1633538" cy="1666645"/>
          </a:xfrm>
        </p:grpSpPr>
        <p:pic>
          <p:nvPicPr>
            <p:cNvPr id="25" name="Picture 24"/>
            <p:cNvPicPr>
              <a:picLocks noChangeAspect="1"/>
            </p:cNvPicPr>
            <p:nvPr/>
          </p:nvPicPr>
          <p:blipFill>
            <a:blip r:embed="rId4"/>
            <a:stretch>
              <a:fillRect/>
            </a:stretch>
          </p:blipFill>
          <p:spPr>
            <a:xfrm>
              <a:off x="6104755" y="5058071"/>
              <a:ext cx="1633538" cy="1514951"/>
            </a:xfrm>
            <a:prstGeom prst="rect">
              <a:avLst/>
            </a:prstGeom>
          </p:spPr>
        </p:pic>
        <p:pic>
          <p:nvPicPr>
            <p:cNvPr id="26" name="Picture 25"/>
            <p:cNvPicPr>
              <a:picLocks noChangeAspect="1"/>
            </p:cNvPicPr>
            <p:nvPr/>
          </p:nvPicPr>
          <p:blipFill>
            <a:blip r:embed="rId5"/>
            <a:stretch>
              <a:fillRect/>
            </a:stretch>
          </p:blipFill>
          <p:spPr>
            <a:xfrm>
              <a:off x="6104755" y="4906377"/>
              <a:ext cx="354791" cy="699359"/>
            </a:xfrm>
            <a:prstGeom prst="rect">
              <a:avLst/>
            </a:prstGeom>
          </p:spPr>
        </p:pic>
      </p:grpSp>
    </p:spTree>
    <p:extLst>
      <p:ext uri="{BB962C8B-B14F-4D97-AF65-F5344CB8AC3E}">
        <p14:creationId xmlns:p14="http://schemas.microsoft.com/office/powerpoint/2010/main" val="359740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3.33333E-6 L 0.43889 0.00254 " pathEditMode="relative" ptsTypes="AA">
                                      <p:cBhvr>
                                        <p:cTn id="6" dur="2000" fill="hold"/>
                                        <p:tgtEl>
                                          <p:spTgt spid="21"/>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0070C0"/>
                </a:solidFill>
              </a:rPr>
              <a:t>Weigh w/ magnetic </a:t>
            </a:r>
            <a:r>
              <a:rPr lang="en-US" b="1" dirty="0">
                <a:solidFill>
                  <a:srgbClr val="0070C0"/>
                </a:solidFill>
              </a:rPr>
              <a:t>field </a:t>
            </a:r>
            <a:r>
              <a:rPr lang="en-US" b="1" dirty="0" smtClean="0">
                <a:solidFill>
                  <a:srgbClr val="0070C0"/>
                </a:solidFill>
              </a:rPr>
              <a:t>similarity</a:t>
            </a:r>
            <a:endParaRPr lang="en-US" dirty="0"/>
          </a:p>
        </p:txBody>
      </p:sp>
      <p:sp>
        <p:nvSpPr>
          <p:cNvPr id="3" name="Content Placeholder 2"/>
          <p:cNvSpPr>
            <a:spLocks noGrp="1"/>
          </p:cNvSpPr>
          <p:nvPr>
            <p:ph idx="1"/>
          </p:nvPr>
        </p:nvSpPr>
        <p:spPr>
          <a:xfrm>
            <a:off x="457200" y="1600201"/>
            <a:ext cx="8229600" cy="4114800"/>
          </a:xfrm>
        </p:spPr>
        <p:txBody>
          <a:bodyPr/>
          <a:lstStyle/>
          <a:p>
            <a:endParaRPr lang="en-US" dirty="0"/>
          </a:p>
        </p:txBody>
      </p:sp>
      <p:pic>
        <p:nvPicPr>
          <p:cNvPr id="6" name="Picture 5"/>
          <p:cNvPicPr>
            <a:picLocks noChangeAspect="1"/>
          </p:cNvPicPr>
          <p:nvPr/>
        </p:nvPicPr>
        <p:blipFill>
          <a:blip r:embed="rId3"/>
          <a:stretch>
            <a:fillRect/>
          </a:stretch>
        </p:blipFill>
        <p:spPr>
          <a:xfrm>
            <a:off x="1319477" y="1681163"/>
            <a:ext cx="6224323" cy="3271837"/>
          </a:xfrm>
          <a:prstGeom prst="rect">
            <a:avLst/>
          </a:prstGeom>
        </p:spPr>
      </p:pic>
      <p:cxnSp>
        <p:nvCxnSpPr>
          <p:cNvPr id="17" name="Straight Connector 16"/>
          <p:cNvCxnSpPr/>
          <p:nvPr/>
        </p:nvCxnSpPr>
        <p:spPr>
          <a:xfrm flipH="1">
            <a:off x="2057400" y="5430982"/>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3352800" y="5440680"/>
            <a:ext cx="762000" cy="50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C00000"/>
                </a:solidFill>
              </a:rPr>
              <a:t>30m</a:t>
            </a:r>
            <a:endParaRPr lang="en-US" sz="2400" b="1" dirty="0">
              <a:solidFill>
                <a:srgbClr val="C00000"/>
              </a:solidFill>
            </a:endParaRPr>
          </a:p>
        </p:txBody>
      </p:sp>
      <p:sp>
        <p:nvSpPr>
          <p:cNvPr id="28" name="Content Placeholder 2"/>
          <p:cNvSpPr txBox="1">
            <a:spLocks/>
          </p:cNvSpPr>
          <p:nvPr/>
        </p:nvSpPr>
        <p:spPr>
          <a:xfrm>
            <a:off x="3352800" y="1371600"/>
            <a:ext cx="762000" cy="50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C00000"/>
                </a:solidFill>
              </a:rPr>
              <a:t>30m</a:t>
            </a:r>
            <a:endParaRPr lang="en-US" sz="2400" b="1" dirty="0">
              <a:solidFill>
                <a:srgbClr val="C00000"/>
              </a:solidFill>
            </a:endParaRPr>
          </a:p>
        </p:txBody>
      </p:sp>
      <p:sp>
        <p:nvSpPr>
          <p:cNvPr id="29" name="Content Placeholder 2"/>
          <p:cNvSpPr txBox="1">
            <a:spLocks/>
          </p:cNvSpPr>
          <p:nvPr/>
        </p:nvSpPr>
        <p:spPr>
          <a:xfrm>
            <a:off x="6553200" y="1371600"/>
            <a:ext cx="762000" cy="50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C00000"/>
                </a:solidFill>
              </a:rPr>
              <a:t>5</a:t>
            </a:r>
            <a:r>
              <a:rPr lang="en-US" sz="2400" b="1" dirty="0" smtClean="0">
                <a:solidFill>
                  <a:srgbClr val="C00000"/>
                </a:solidFill>
              </a:rPr>
              <a:t>m</a:t>
            </a:r>
            <a:endParaRPr lang="en-US" sz="2400" b="1" dirty="0">
              <a:solidFill>
                <a:srgbClr val="C00000"/>
              </a:solidFill>
            </a:endParaRPr>
          </a:p>
        </p:txBody>
      </p:sp>
      <p:sp>
        <p:nvSpPr>
          <p:cNvPr id="16" name="Oval 15"/>
          <p:cNvSpPr/>
          <p:nvPr/>
        </p:nvSpPr>
        <p:spPr>
          <a:xfrm>
            <a:off x="2936240" y="5486400"/>
            <a:ext cx="228600" cy="2286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2341184" y="5593542"/>
            <a:ext cx="595056" cy="1314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226884" y="5486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43400" y="5181600"/>
            <a:ext cx="2286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3748344" y="5288742"/>
            <a:ext cx="595056" cy="1314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634044" y="51816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352800" y="5049982"/>
            <a:ext cx="2286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2854960" y="5161898"/>
            <a:ext cx="533400" cy="6362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643444" y="5126182"/>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53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4"/>
                                        </p:tgtEl>
                                      </p:cBhvr>
                                    </p:animEffect>
                                    <p:set>
                                      <p:cBhvr>
                                        <p:cTn id="7" dur="1" fill="hold">
                                          <p:stCondLst>
                                            <p:cond delay="999"/>
                                          </p:stCondLst>
                                        </p:cTn>
                                        <p:tgtEl>
                                          <p:spTgt spid="2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33"/>
                                        </p:tgtEl>
                                      </p:cBhvr>
                                    </p:animEffect>
                                    <p:set>
                                      <p:cBhvr>
                                        <p:cTn id="13" dur="1" fill="hold">
                                          <p:stCondLst>
                                            <p:cond delay="999"/>
                                          </p:stCondLst>
                                        </p:cTn>
                                        <p:tgtEl>
                                          <p:spTgt spid="3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23"/>
                                        </p:tgtEl>
                                      </p:cBhvr>
                                    </p:animEffect>
                                    <p:set>
                                      <p:cBhvr>
                                        <p:cTn id="16" dur="1" fill="hold">
                                          <p:stCondLst>
                                            <p:cond delay="999"/>
                                          </p:stCondLst>
                                        </p:cTn>
                                        <p:tgtEl>
                                          <p:spTgt spid="2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22"/>
                                        </p:tgtEl>
                                      </p:cBhvr>
                                    </p:animEffect>
                                    <p:set>
                                      <p:cBhvr>
                                        <p:cTn id="19" dur="1" fill="hold">
                                          <p:stCondLst>
                                            <p:cond delay="999"/>
                                          </p:stCondLst>
                                        </p:cTn>
                                        <p:tgtEl>
                                          <p:spTgt spid="2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20"/>
                                        </p:tgtEl>
                                      </p:cBhvr>
                                    </p:animEffect>
                                    <p:set>
                                      <p:cBhvr>
                                        <p:cTn id="22"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0070C0"/>
                </a:solidFill>
              </a:rPr>
              <a:t>Weigh w/ magnetic field similarity</a:t>
            </a:r>
            <a:endParaRPr lang="en-US" dirty="0"/>
          </a:p>
        </p:txBody>
      </p:sp>
      <p:sp>
        <p:nvSpPr>
          <p:cNvPr id="3" name="Content Placeholder 2"/>
          <p:cNvSpPr>
            <a:spLocks noGrp="1"/>
          </p:cNvSpPr>
          <p:nvPr>
            <p:ph idx="1"/>
          </p:nvPr>
        </p:nvSpPr>
        <p:spPr>
          <a:xfrm>
            <a:off x="457200" y="1600201"/>
            <a:ext cx="8229600" cy="4114800"/>
          </a:xfrm>
        </p:spPr>
        <p:txBody>
          <a:bodyPr/>
          <a:lstStyle/>
          <a:p>
            <a:endParaRPr lang="en-US" dirty="0"/>
          </a:p>
        </p:txBody>
      </p:sp>
      <p:pic>
        <p:nvPicPr>
          <p:cNvPr id="6" name="Picture 5"/>
          <p:cNvPicPr>
            <a:picLocks noChangeAspect="1"/>
          </p:cNvPicPr>
          <p:nvPr/>
        </p:nvPicPr>
        <p:blipFill>
          <a:blip r:embed="rId3"/>
          <a:stretch>
            <a:fillRect/>
          </a:stretch>
        </p:blipFill>
        <p:spPr>
          <a:xfrm>
            <a:off x="1319477" y="1681163"/>
            <a:ext cx="6224323" cy="3271837"/>
          </a:xfrm>
          <a:prstGeom prst="rect">
            <a:avLst/>
          </a:prstGeom>
        </p:spPr>
      </p:pic>
      <p:cxnSp>
        <p:nvCxnSpPr>
          <p:cNvPr id="17" name="Straight Connector 16"/>
          <p:cNvCxnSpPr/>
          <p:nvPr/>
        </p:nvCxnSpPr>
        <p:spPr>
          <a:xfrm flipH="1">
            <a:off x="2057400" y="5430982"/>
            <a:ext cx="3657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3352800" y="5440680"/>
            <a:ext cx="762000" cy="50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C00000"/>
                </a:solidFill>
              </a:rPr>
              <a:t>30m</a:t>
            </a:r>
            <a:endParaRPr lang="en-US" sz="2400" b="1" dirty="0">
              <a:solidFill>
                <a:srgbClr val="C00000"/>
              </a:solidFill>
            </a:endParaRPr>
          </a:p>
        </p:txBody>
      </p:sp>
      <p:sp>
        <p:nvSpPr>
          <p:cNvPr id="28" name="Content Placeholder 2"/>
          <p:cNvSpPr txBox="1">
            <a:spLocks/>
          </p:cNvSpPr>
          <p:nvPr/>
        </p:nvSpPr>
        <p:spPr>
          <a:xfrm>
            <a:off x="3352800" y="1371600"/>
            <a:ext cx="762000" cy="50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C00000"/>
                </a:solidFill>
              </a:rPr>
              <a:t>30m</a:t>
            </a:r>
            <a:endParaRPr lang="en-US" sz="2400" b="1" dirty="0">
              <a:solidFill>
                <a:srgbClr val="C00000"/>
              </a:solidFill>
            </a:endParaRPr>
          </a:p>
        </p:txBody>
      </p:sp>
      <p:sp>
        <p:nvSpPr>
          <p:cNvPr id="29" name="Content Placeholder 2"/>
          <p:cNvSpPr txBox="1">
            <a:spLocks/>
          </p:cNvSpPr>
          <p:nvPr/>
        </p:nvSpPr>
        <p:spPr>
          <a:xfrm>
            <a:off x="6553200" y="1371600"/>
            <a:ext cx="762000" cy="50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C00000"/>
                </a:solidFill>
              </a:rPr>
              <a:t>5</a:t>
            </a:r>
            <a:r>
              <a:rPr lang="en-US" sz="2400" b="1" dirty="0" smtClean="0">
                <a:solidFill>
                  <a:srgbClr val="C00000"/>
                </a:solidFill>
              </a:rPr>
              <a:t>m</a:t>
            </a:r>
            <a:endParaRPr lang="en-US" sz="2400" b="1" dirty="0">
              <a:solidFill>
                <a:srgbClr val="C00000"/>
              </a:solidFill>
            </a:endParaRPr>
          </a:p>
        </p:txBody>
      </p:sp>
      <p:sp>
        <p:nvSpPr>
          <p:cNvPr id="16" name="Oval 15"/>
          <p:cNvSpPr/>
          <p:nvPr/>
        </p:nvSpPr>
        <p:spPr>
          <a:xfrm>
            <a:off x="2936240" y="5486400"/>
            <a:ext cx="228600" cy="2286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2341184" y="5593542"/>
            <a:ext cx="595056" cy="1314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226884" y="5486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48000" y="5791200"/>
            <a:ext cx="228600" cy="2286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124200" y="5181600"/>
            <a:ext cx="228600" cy="2286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30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70C0"/>
                </a:solidFill>
              </a:rPr>
              <a:t>Weigh w/ correlation of </a:t>
            </a:r>
            <a:r>
              <a:rPr lang="en-US" b="1" dirty="0" err="1" smtClean="0">
                <a:solidFill>
                  <a:srgbClr val="0070C0"/>
                </a:solidFill>
              </a:rPr>
              <a:t>WiFi</a:t>
            </a:r>
            <a:r>
              <a:rPr lang="en-US" b="1" dirty="0" smtClean="0">
                <a:solidFill>
                  <a:srgbClr val="0070C0"/>
                </a:solidFill>
              </a:rPr>
              <a:t> signals</a:t>
            </a:r>
            <a:endParaRPr lang="en-US" dirty="0"/>
          </a:p>
        </p:txBody>
      </p:sp>
      <p:pic>
        <p:nvPicPr>
          <p:cNvPr id="11" name="Picture 10"/>
          <p:cNvPicPr>
            <a:picLocks noChangeAspect="1"/>
          </p:cNvPicPr>
          <p:nvPr/>
        </p:nvPicPr>
        <p:blipFill>
          <a:blip r:embed="rId3"/>
          <a:stretch>
            <a:fillRect/>
          </a:stretch>
        </p:blipFill>
        <p:spPr>
          <a:xfrm>
            <a:off x="304800" y="1820422"/>
            <a:ext cx="8458200" cy="1760978"/>
          </a:xfrm>
          <a:prstGeom prst="rect">
            <a:avLst/>
          </a:prstGeom>
        </p:spPr>
      </p:pic>
      <mc:AlternateContent xmlns:mc="http://schemas.openxmlformats.org/markup-compatibility/2006" xmlns:a14="http://schemas.microsoft.com/office/drawing/2010/main">
        <mc:Choice Requires="a14">
          <p:sp>
            <p:nvSpPr>
              <p:cNvPr id="16" name="Content Placeholder 2"/>
              <p:cNvSpPr>
                <a:spLocks noGrp="1"/>
              </p:cNvSpPr>
              <p:nvPr>
                <p:ph idx="1"/>
              </p:nvPr>
            </p:nvSpPr>
            <p:spPr>
              <a:xfrm>
                <a:off x="228600" y="4495800"/>
                <a:ext cx="8686800" cy="2057400"/>
              </a:xfrm>
            </p:spPr>
            <p:txBody>
              <a:bodyPr>
                <a:normAutofit/>
              </a:bodyPr>
              <a:lstStyle/>
              <a:p>
                <a:r>
                  <a:rPr lang="en-US" altLang="zh-CN" sz="2000" dirty="0" smtClean="0">
                    <a:latin typeface="Calibri" panose="020F0502020204030204" pitchFamily="34" charset="0"/>
                  </a:rPr>
                  <a:t>User’s WiFi measurement: </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𝐹</m:t>
                        </m:r>
                      </m:e>
                      <m:sup>
                        <m:r>
                          <m:rPr>
                            <m:sty m:val="p"/>
                          </m:rPr>
                          <a:rPr lang="en-US" altLang="zh-CN" sz="2000" b="0" i="0" smtClean="0">
                            <a:latin typeface="Cambria Math" panose="02040503050406030204" pitchFamily="18" charset="0"/>
                          </a:rPr>
                          <m:t>user</m:t>
                        </m:r>
                      </m:sup>
                    </m:sSup>
                    <m:r>
                      <a:rPr lang="en-US" altLang="zh-CN" sz="2000" i="1">
                        <a:latin typeface="Cambria Math" panose="02040503050406030204" pitchFamily="18" charset="0"/>
                      </a:rPr>
                      <m:t>=</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 …,</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𝑛</m:t>
                            </m:r>
                          </m:sub>
                        </m:sSub>
                      </m:e>
                    </m:d>
                  </m:oMath>
                </a14:m>
                <a:endParaRPr lang="en-US" altLang="zh-CN" sz="2000" dirty="0" smtClean="0">
                  <a:latin typeface="Calibri" panose="020F0502020204030204" pitchFamily="34" charset="0"/>
                </a:endParaRPr>
              </a:p>
              <a:p>
                <a:r>
                  <a:rPr lang="en-US" altLang="zh-CN" sz="2000" dirty="0" smtClean="0"/>
                  <a:t>Compute: </a:t>
                </a:r>
                <a14:m>
                  <m:oMath xmlns:m="http://schemas.openxmlformats.org/officeDocument/2006/math">
                    <m:sSubSup>
                      <m:sSubSupPr>
                        <m:ctrlPr>
                          <a:rPr lang="en-US" altLang="zh-CN" sz="2000" b="1" i="1" smtClean="0">
                            <a:solidFill>
                              <a:srgbClr val="C00000"/>
                            </a:solidFill>
                            <a:latin typeface="Cambria Math" panose="02040503050406030204" pitchFamily="18" charset="0"/>
                          </a:rPr>
                        </m:ctrlPr>
                      </m:sSubSupPr>
                      <m:e>
                        <m:acc>
                          <m:accPr>
                            <m:chr m:val="⃗"/>
                            <m:ctrlPr>
                              <a:rPr lang="en-US" altLang="zh-CN" sz="2000" b="1" i="1">
                                <a:solidFill>
                                  <a:srgbClr val="C00000"/>
                                </a:solidFill>
                                <a:latin typeface="Cambria Math" panose="02040503050406030204" pitchFamily="18" charset="0"/>
                              </a:rPr>
                            </m:ctrlPr>
                          </m:accPr>
                          <m:e>
                            <m:r>
                              <a:rPr lang="en-US" altLang="zh-CN" sz="2000" b="1" i="1">
                                <a:solidFill>
                                  <a:srgbClr val="C00000"/>
                                </a:solidFill>
                                <a:latin typeface="Cambria Math" panose="02040503050406030204" pitchFamily="18" charset="0"/>
                              </a:rPr>
                              <m:t>𝑫𝒊𝒔</m:t>
                            </m:r>
                          </m:e>
                        </m:acc>
                      </m:e>
                      <m:sub>
                        <m:r>
                          <a:rPr lang="en-US" altLang="zh-CN" sz="2000" b="1" i="0">
                            <a:solidFill>
                              <a:srgbClr val="C00000"/>
                            </a:solidFill>
                            <a:latin typeface="Cambria Math" panose="02040503050406030204" pitchFamily="18" charset="0"/>
                          </a:rPr>
                          <m:t>𝐰𝐢𝐟𝐢</m:t>
                        </m:r>
                      </m:sub>
                      <m:sup>
                        <m:r>
                          <a:rPr lang="en-US" altLang="zh-CN" sz="2000" b="1" i="0" smtClean="0">
                            <a:solidFill>
                              <a:srgbClr val="C00000"/>
                            </a:solidFill>
                            <a:latin typeface="Cambria Math" panose="02040503050406030204" pitchFamily="18" charset="0"/>
                          </a:rPr>
                          <m:t>𝐮𝐬𝐞𝐫</m:t>
                        </m:r>
                      </m:sup>
                    </m:sSubSup>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𝐷𝑖𝑠</m:t>
                            </m:r>
                          </m:e>
                          <m:sub>
                            <m:r>
                              <m:rPr>
                                <m:sty m:val="p"/>
                              </m:rPr>
                              <a:rPr lang="en-US" altLang="zh-CN" sz="2000">
                                <a:latin typeface="Cambria Math" panose="02040503050406030204" pitchFamily="18" charset="0"/>
                              </a:rPr>
                              <m:t>wifi</m:t>
                            </m:r>
                          </m:sub>
                        </m:sSub>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𝐹</m:t>
                            </m:r>
                          </m:e>
                          <m:sup>
                            <m:r>
                              <m:rPr>
                                <m:sty m:val="p"/>
                              </m:rPr>
                              <a:rPr lang="en-US" altLang="zh-CN" sz="2000" b="0" i="0" smtClean="0">
                                <a:latin typeface="Cambria Math" panose="02040503050406030204" pitchFamily="18" charset="0"/>
                              </a:rPr>
                              <m:t>user</m:t>
                            </m:r>
                          </m:sup>
                        </m:sSup>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𝐹</m:t>
                            </m:r>
                          </m:e>
                          <m:sup>
                            <m:r>
                              <a:rPr lang="en-US" altLang="zh-CN" sz="2000" i="1">
                                <a:latin typeface="Cambria Math" panose="02040503050406030204" pitchFamily="18" charset="0"/>
                              </a:rPr>
                              <m:t>𝑗</m:t>
                            </m:r>
                          </m:sup>
                        </m:sSup>
                        <m:r>
                          <a:rPr lang="en-US" altLang="zh-CN" sz="2000" i="1">
                            <a:latin typeface="Cambria Math" panose="02040503050406030204" pitchFamily="18" charset="0"/>
                          </a:rPr>
                          <m:t>)</m:t>
                        </m:r>
                        <m:r>
                          <a:rPr lang="en-US" altLang="zh-CN" sz="2000" i="1" baseline="-25000">
                            <a:latin typeface="Cambria Math" panose="02040503050406030204" pitchFamily="18" charset="0"/>
                          </a:rPr>
                          <m:t> </m:t>
                        </m:r>
                      </m:e>
                    </m:d>
                  </m:oMath>
                </a14:m>
                <a:r>
                  <a:rPr lang="en-US" sz="2000" dirty="0" smtClean="0"/>
                  <a:t>, </a:t>
                </a:r>
                <a14:m>
                  <m:oMath xmlns:m="http://schemas.openxmlformats.org/officeDocument/2006/math">
                    <m:r>
                      <a:rPr lang="en-US" altLang="zh-CN" sz="2000" i="1">
                        <a:latin typeface="Cambria Math" panose="02040503050406030204" pitchFamily="18" charset="0"/>
                      </a:rPr>
                      <m:t>1</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𝑗</m:t>
                    </m:r>
                    <m:r>
                      <a:rPr lang="en-US" altLang="zh-CN" sz="2000" i="1">
                        <a:latin typeface="Cambria Math" panose="02040503050406030204" pitchFamily="18" charset="0"/>
                        <a:ea typeface="Cambria Math" panose="02040503050406030204" pitchFamily="18" charset="0"/>
                      </a:rPr>
                      <m:t>≤6</m:t>
                    </m:r>
                  </m:oMath>
                </a14:m>
                <a:r>
                  <a:rPr lang="en-US" altLang="zh-CN" sz="2000" i="1" dirty="0">
                    <a:latin typeface="Calibri" panose="020F0502020204030204" pitchFamily="34" charset="0"/>
                  </a:rPr>
                  <a:t> </a:t>
                </a:r>
                <a:r>
                  <a:rPr lang="en-US" altLang="zh-CN" sz="2000" dirty="0" smtClean="0">
                    <a:latin typeface="Calibri" panose="020F0502020204030204" pitchFamily="34" charset="0"/>
                  </a:rPr>
                  <a:t>guider’s WiFi fingerprints</a:t>
                </a:r>
                <a:endParaRPr lang="en-US" sz="2000" dirty="0" smtClean="0"/>
              </a:p>
            </p:txBody>
          </p:sp>
        </mc:Choice>
        <mc:Fallback xmlns="">
          <p:sp>
            <p:nvSpPr>
              <p:cNvPr id="16" name="Content Placeholder 2"/>
              <p:cNvSpPr>
                <a:spLocks noGrp="1" noRot="1" noChangeAspect="1" noMove="1" noResize="1" noEditPoints="1" noAdjustHandles="1" noChangeArrowheads="1" noChangeShapeType="1" noTextEdit="1"/>
              </p:cNvSpPr>
              <p:nvPr>
                <p:ph idx="1"/>
              </p:nvPr>
            </p:nvSpPr>
            <p:spPr>
              <a:xfrm>
                <a:off x="228600" y="4495800"/>
                <a:ext cx="8686800" cy="2057400"/>
              </a:xfrm>
              <a:blipFill rotWithShape="0">
                <a:blip r:embed="rId4"/>
                <a:stretch>
                  <a:fillRect l="-632" t="-1780" r="-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3718405"/>
                <a:ext cx="980781" cy="477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b="1" i="1" smtClean="0">
                              <a:solidFill>
                                <a:srgbClr val="0070C0"/>
                              </a:solidFill>
                              <a:latin typeface="Cambria Math" panose="02040503050406030204" pitchFamily="18" charset="0"/>
                            </a:rPr>
                          </m:ctrlPr>
                        </m:sSubSupPr>
                        <m:e>
                          <m:acc>
                            <m:accPr>
                              <m:chr m:val="⃗"/>
                              <m:ctrlPr>
                                <a:rPr lang="en-US" altLang="zh-CN" sz="2000" b="1" i="1">
                                  <a:solidFill>
                                    <a:srgbClr val="0070C0"/>
                                  </a:solidFill>
                                  <a:latin typeface="Cambria Math" panose="02040503050406030204" pitchFamily="18" charset="0"/>
                                </a:rPr>
                              </m:ctrlPr>
                            </m:accPr>
                            <m:e>
                              <m:r>
                                <a:rPr lang="en-US" altLang="zh-CN" sz="2000" b="1" i="1">
                                  <a:solidFill>
                                    <a:srgbClr val="0070C0"/>
                                  </a:solidFill>
                                  <a:latin typeface="Cambria Math" panose="02040503050406030204" pitchFamily="18" charset="0"/>
                                </a:rPr>
                                <m:t>𝑫𝒊𝒔</m:t>
                              </m:r>
                            </m:e>
                          </m:acc>
                        </m:e>
                        <m:sub>
                          <m:r>
                            <a:rPr lang="en-US" altLang="zh-CN" sz="2000" b="1" i="0" smtClean="0">
                              <a:solidFill>
                                <a:srgbClr val="0070C0"/>
                              </a:solidFill>
                              <a:latin typeface="Cambria Math" panose="02040503050406030204" pitchFamily="18" charset="0"/>
                            </a:rPr>
                            <m:t>𝐠𝐞𝐨</m:t>
                          </m:r>
                        </m:sub>
                        <m:sup>
                          <m:r>
                            <a:rPr lang="en-US" altLang="zh-CN" sz="2000" b="1" i="0" smtClean="0">
                              <a:solidFill>
                                <a:srgbClr val="0070C0"/>
                              </a:solidFill>
                              <a:latin typeface="Cambria Math" panose="02040503050406030204" pitchFamily="18" charset="0"/>
                            </a:rPr>
                            <m:t>𝟏</m:t>
                          </m:r>
                        </m:sup>
                      </m:sSubSup>
                    </m:oMath>
                  </m:oMathPara>
                </a14:m>
                <a:endParaRPr lang="en-US" b="1" dirty="0">
                  <a:solidFill>
                    <a:srgbClr val="0070C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3718405"/>
                <a:ext cx="980781" cy="477054"/>
              </a:xfrm>
              <a:prstGeom prst="rect">
                <a:avLst/>
              </a:prstGeom>
              <a:blipFill rotWithShape="0">
                <a:blip r:embed="rId5"/>
                <a:stretch>
                  <a:fillRect b="-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581400" y="3721761"/>
                <a:ext cx="980781" cy="477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b="1" i="1" smtClean="0">
                              <a:solidFill>
                                <a:srgbClr val="0070C0"/>
                              </a:solidFill>
                              <a:latin typeface="Cambria Math" panose="02040503050406030204" pitchFamily="18" charset="0"/>
                            </a:rPr>
                          </m:ctrlPr>
                        </m:sSubSupPr>
                        <m:e>
                          <m:acc>
                            <m:accPr>
                              <m:chr m:val="⃗"/>
                              <m:ctrlPr>
                                <a:rPr lang="en-US" altLang="zh-CN" sz="2000" b="1" i="1">
                                  <a:solidFill>
                                    <a:srgbClr val="0070C0"/>
                                  </a:solidFill>
                                  <a:latin typeface="Cambria Math" panose="02040503050406030204" pitchFamily="18" charset="0"/>
                                </a:rPr>
                              </m:ctrlPr>
                            </m:accPr>
                            <m:e>
                              <m:r>
                                <a:rPr lang="en-US" altLang="zh-CN" sz="2000" b="1" i="1">
                                  <a:solidFill>
                                    <a:srgbClr val="0070C0"/>
                                  </a:solidFill>
                                  <a:latin typeface="Cambria Math" panose="02040503050406030204" pitchFamily="18" charset="0"/>
                                </a:rPr>
                                <m:t>𝑫𝒊𝒔</m:t>
                              </m:r>
                            </m:e>
                          </m:acc>
                        </m:e>
                        <m:sub>
                          <m:r>
                            <a:rPr lang="en-US" altLang="zh-CN" sz="2000" b="1" i="0" smtClean="0">
                              <a:solidFill>
                                <a:srgbClr val="0070C0"/>
                              </a:solidFill>
                              <a:latin typeface="Cambria Math" panose="02040503050406030204" pitchFamily="18" charset="0"/>
                            </a:rPr>
                            <m:t>𝐠𝐞𝐨</m:t>
                          </m:r>
                        </m:sub>
                        <m:sup>
                          <m:r>
                            <a:rPr lang="en-US" altLang="zh-CN" sz="2000" b="1" i="0" smtClean="0">
                              <a:solidFill>
                                <a:srgbClr val="0070C0"/>
                              </a:solidFill>
                              <a:latin typeface="Cambria Math" panose="02040503050406030204" pitchFamily="18" charset="0"/>
                            </a:rPr>
                            <m:t>𝟐</m:t>
                          </m:r>
                        </m:sup>
                      </m:sSubSup>
                    </m:oMath>
                  </m:oMathPara>
                </a14:m>
                <a:endParaRPr lang="en-US" b="1" dirty="0">
                  <a:solidFill>
                    <a:srgbClr val="0070C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3581400" y="3721761"/>
                <a:ext cx="980781" cy="477054"/>
              </a:xfrm>
              <a:prstGeom prst="rect">
                <a:avLst/>
              </a:prstGeom>
              <a:blipFill rotWithShape="0">
                <a:blip r:embed="rId6"/>
                <a:stretch>
                  <a:fillRect b="-5128"/>
                </a:stretch>
              </a:blipFill>
            </p:spPr>
            <p:txBody>
              <a:bodyPr/>
              <a:lstStyle/>
              <a:p>
                <a:r>
                  <a:rPr lang="en-US">
                    <a:noFill/>
                  </a:rPr>
                  <a:t> </a:t>
                </a:r>
              </a:p>
            </p:txBody>
          </p:sp>
        </mc:Fallback>
      </mc:AlternateContent>
    </p:spTree>
    <p:extLst>
      <p:ext uri="{BB962C8B-B14F-4D97-AF65-F5344CB8AC3E}">
        <p14:creationId xmlns:p14="http://schemas.microsoft.com/office/powerpoint/2010/main" val="383650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0070C0"/>
                </a:solidFill>
              </a:rPr>
              <a:t>Weigh w/ correlation of </a:t>
            </a:r>
            <a:r>
              <a:rPr lang="en-US" b="1" dirty="0" err="1">
                <a:solidFill>
                  <a:srgbClr val="0070C0"/>
                </a:solidFill>
              </a:rPr>
              <a:t>WiFi</a:t>
            </a:r>
            <a:r>
              <a:rPr lang="en-US" b="1" dirty="0">
                <a:solidFill>
                  <a:srgbClr val="0070C0"/>
                </a:solidFill>
              </a:rPr>
              <a:t> </a:t>
            </a:r>
            <a:r>
              <a:rPr lang="en-US" b="1" dirty="0" smtClean="0">
                <a:solidFill>
                  <a:srgbClr val="0070C0"/>
                </a:solidFill>
              </a:rPr>
              <a:t>signals</a:t>
            </a:r>
            <a:endParaRPr lang="en-US" dirty="0"/>
          </a:p>
        </p:txBody>
      </p:sp>
      <mc:AlternateContent xmlns:mc="http://schemas.openxmlformats.org/markup-compatibility/2006" xmlns:a14="http://schemas.microsoft.com/office/drawing/2010/main">
        <mc:Choice Requires="a14">
          <p:sp>
            <p:nvSpPr>
              <p:cNvPr id="12" name="Rectangle 11"/>
              <p:cNvSpPr/>
              <p:nvPr/>
            </p:nvSpPr>
            <p:spPr>
              <a:xfrm>
                <a:off x="1676400" y="3718405"/>
                <a:ext cx="980781" cy="477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b="1" i="1" smtClean="0">
                              <a:solidFill>
                                <a:srgbClr val="0070C0"/>
                              </a:solidFill>
                              <a:latin typeface="Cambria Math" panose="02040503050406030204" pitchFamily="18" charset="0"/>
                            </a:rPr>
                          </m:ctrlPr>
                        </m:sSubSupPr>
                        <m:e>
                          <m:acc>
                            <m:accPr>
                              <m:chr m:val="⃗"/>
                              <m:ctrlPr>
                                <a:rPr lang="en-US" altLang="zh-CN" sz="2000" b="1" i="1">
                                  <a:solidFill>
                                    <a:srgbClr val="0070C0"/>
                                  </a:solidFill>
                                  <a:latin typeface="Cambria Math" panose="02040503050406030204" pitchFamily="18" charset="0"/>
                                </a:rPr>
                              </m:ctrlPr>
                            </m:accPr>
                            <m:e>
                              <m:r>
                                <a:rPr lang="en-US" altLang="zh-CN" sz="2000" b="1" i="1">
                                  <a:solidFill>
                                    <a:srgbClr val="0070C0"/>
                                  </a:solidFill>
                                  <a:latin typeface="Cambria Math" panose="02040503050406030204" pitchFamily="18" charset="0"/>
                                </a:rPr>
                                <m:t>𝑫𝒊𝒔</m:t>
                              </m:r>
                            </m:e>
                          </m:acc>
                        </m:e>
                        <m:sub>
                          <m:r>
                            <a:rPr lang="en-US" altLang="zh-CN" sz="2000" b="1" i="0" smtClean="0">
                              <a:solidFill>
                                <a:srgbClr val="0070C0"/>
                              </a:solidFill>
                              <a:latin typeface="Cambria Math" panose="02040503050406030204" pitchFamily="18" charset="0"/>
                            </a:rPr>
                            <m:t>𝐠𝐞𝐨</m:t>
                          </m:r>
                        </m:sub>
                        <m:sup>
                          <m:r>
                            <a:rPr lang="en-US" altLang="zh-CN" sz="2000" b="1" i="0" smtClean="0">
                              <a:solidFill>
                                <a:srgbClr val="0070C0"/>
                              </a:solidFill>
                              <a:latin typeface="Cambria Math" panose="02040503050406030204" pitchFamily="18" charset="0"/>
                            </a:rPr>
                            <m:t>𝟏</m:t>
                          </m:r>
                        </m:sup>
                      </m:sSubSup>
                    </m:oMath>
                  </m:oMathPara>
                </a14:m>
                <a:endParaRPr lang="en-US" b="1" dirty="0">
                  <a:solidFill>
                    <a:srgbClr val="0070C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676400" y="3718405"/>
                <a:ext cx="980781" cy="477054"/>
              </a:xfrm>
              <a:prstGeom prst="rect">
                <a:avLst/>
              </a:prstGeom>
              <a:blipFill rotWithShape="0">
                <a:blip r:embed="rId3"/>
                <a:stretch>
                  <a:fillRect b="-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581400" y="3721761"/>
                <a:ext cx="980781" cy="477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b="1" i="1" smtClean="0">
                              <a:solidFill>
                                <a:srgbClr val="0070C0"/>
                              </a:solidFill>
                              <a:latin typeface="Cambria Math" panose="02040503050406030204" pitchFamily="18" charset="0"/>
                            </a:rPr>
                          </m:ctrlPr>
                        </m:sSubSupPr>
                        <m:e>
                          <m:acc>
                            <m:accPr>
                              <m:chr m:val="⃗"/>
                              <m:ctrlPr>
                                <a:rPr lang="en-US" altLang="zh-CN" sz="2000" b="1" i="1">
                                  <a:solidFill>
                                    <a:srgbClr val="0070C0"/>
                                  </a:solidFill>
                                  <a:latin typeface="Cambria Math" panose="02040503050406030204" pitchFamily="18" charset="0"/>
                                </a:rPr>
                              </m:ctrlPr>
                            </m:accPr>
                            <m:e>
                              <m:r>
                                <a:rPr lang="en-US" altLang="zh-CN" sz="2000" b="1" i="1">
                                  <a:solidFill>
                                    <a:srgbClr val="0070C0"/>
                                  </a:solidFill>
                                  <a:latin typeface="Cambria Math" panose="02040503050406030204" pitchFamily="18" charset="0"/>
                                </a:rPr>
                                <m:t>𝑫𝒊𝒔</m:t>
                              </m:r>
                            </m:e>
                          </m:acc>
                        </m:e>
                        <m:sub>
                          <m:r>
                            <a:rPr lang="en-US" altLang="zh-CN" sz="2000" b="1" i="0" smtClean="0">
                              <a:solidFill>
                                <a:srgbClr val="0070C0"/>
                              </a:solidFill>
                              <a:latin typeface="Cambria Math" panose="02040503050406030204" pitchFamily="18" charset="0"/>
                            </a:rPr>
                            <m:t>𝐠𝐞𝐨</m:t>
                          </m:r>
                        </m:sub>
                        <m:sup>
                          <m:r>
                            <a:rPr lang="en-US" altLang="zh-CN" sz="2000" b="1" i="0" smtClean="0">
                              <a:solidFill>
                                <a:srgbClr val="0070C0"/>
                              </a:solidFill>
                              <a:latin typeface="Cambria Math" panose="02040503050406030204" pitchFamily="18" charset="0"/>
                            </a:rPr>
                            <m:t>𝟐</m:t>
                          </m:r>
                        </m:sup>
                      </m:sSubSup>
                    </m:oMath>
                  </m:oMathPara>
                </a14:m>
                <a:endParaRPr lang="en-US" b="1" dirty="0">
                  <a:solidFill>
                    <a:srgbClr val="0070C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3581400" y="3721761"/>
                <a:ext cx="980781" cy="477054"/>
              </a:xfrm>
              <a:prstGeom prst="rect">
                <a:avLst/>
              </a:prstGeom>
              <a:blipFill rotWithShape="0">
                <a:blip r:embed="rId4"/>
                <a:stretch>
                  <a:fillRect b="-5128"/>
                </a:stretch>
              </a:blipFill>
            </p:spPr>
            <p:txBody>
              <a:bodyPr/>
              <a:lstStyle/>
              <a:p>
                <a:r>
                  <a:rPr lang="en-US">
                    <a:noFill/>
                  </a:rPr>
                  <a:t> </a:t>
                </a:r>
              </a:p>
            </p:txBody>
          </p:sp>
        </mc:Fallback>
      </mc:AlternateContent>
      <p:pic>
        <p:nvPicPr>
          <p:cNvPr id="19" name="Picture 18"/>
          <p:cNvPicPr>
            <a:picLocks noChangeAspect="1"/>
          </p:cNvPicPr>
          <p:nvPr/>
        </p:nvPicPr>
        <p:blipFill>
          <a:blip r:embed="rId5"/>
          <a:stretch>
            <a:fillRect/>
          </a:stretch>
        </p:blipFill>
        <p:spPr>
          <a:xfrm>
            <a:off x="304801" y="1827434"/>
            <a:ext cx="8458200" cy="1753966"/>
          </a:xfrm>
          <a:prstGeom prst="rect">
            <a:avLst/>
          </a:prstGeom>
        </p:spPr>
      </p:pic>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228600" y="4495800"/>
                <a:ext cx="8686800" cy="2057400"/>
              </a:xfrm>
            </p:spPr>
            <p:txBody>
              <a:bodyPr>
                <a:normAutofit/>
              </a:bodyPr>
              <a:lstStyle/>
              <a:p>
                <a:r>
                  <a:rPr lang="en-US" altLang="zh-CN" sz="2000" dirty="0" smtClean="0">
                    <a:latin typeface="Calibri" panose="020F0502020204030204" pitchFamily="34" charset="0"/>
                  </a:rPr>
                  <a:t>User’s WiFi measurement: </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𝐹</m:t>
                        </m:r>
                      </m:e>
                      <m:sup>
                        <m:r>
                          <m:rPr>
                            <m:sty m:val="p"/>
                          </m:rPr>
                          <a:rPr lang="en-US" altLang="zh-CN" sz="2000" b="0" i="0" smtClean="0">
                            <a:latin typeface="Cambria Math" panose="02040503050406030204" pitchFamily="18" charset="0"/>
                          </a:rPr>
                          <m:t>user</m:t>
                        </m:r>
                      </m:sup>
                    </m:sSup>
                    <m:r>
                      <a:rPr lang="en-US" altLang="zh-CN" sz="2000" i="1">
                        <a:latin typeface="Cambria Math" panose="02040503050406030204" pitchFamily="18" charset="0"/>
                      </a:rPr>
                      <m:t>=</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 …,</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𝑛</m:t>
                            </m:r>
                          </m:sub>
                        </m:sSub>
                      </m:e>
                    </m:d>
                  </m:oMath>
                </a14:m>
                <a:endParaRPr lang="en-US" altLang="zh-CN" sz="2000" dirty="0" smtClean="0">
                  <a:latin typeface="Calibri" panose="020F0502020204030204" pitchFamily="34" charset="0"/>
                </a:endParaRPr>
              </a:p>
              <a:p>
                <a:r>
                  <a:rPr lang="en-US" altLang="zh-CN" sz="2000" dirty="0" smtClean="0"/>
                  <a:t>Compute: </a:t>
                </a:r>
                <a14:m>
                  <m:oMath xmlns:m="http://schemas.openxmlformats.org/officeDocument/2006/math">
                    <m:sSubSup>
                      <m:sSubSupPr>
                        <m:ctrlPr>
                          <a:rPr lang="en-US" altLang="zh-CN" sz="2000" b="1" i="1" smtClean="0">
                            <a:solidFill>
                              <a:srgbClr val="C00000"/>
                            </a:solidFill>
                            <a:latin typeface="Cambria Math" panose="02040503050406030204" pitchFamily="18" charset="0"/>
                          </a:rPr>
                        </m:ctrlPr>
                      </m:sSubSupPr>
                      <m:e>
                        <m:acc>
                          <m:accPr>
                            <m:chr m:val="⃗"/>
                            <m:ctrlPr>
                              <a:rPr lang="en-US" altLang="zh-CN" sz="2000" b="1" i="1">
                                <a:solidFill>
                                  <a:srgbClr val="C00000"/>
                                </a:solidFill>
                                <a:latin typeface="Cambria Math" panose="02040503050406030204" pitchFamily="18" charset="0"/>
                              </a:rPr>
                            </m:ctrlPr>
                          </m:accPr>
                          <m:e>
                            <m:r>
                              <a:rPr lang="en-US" altLang="zh-CN" sz="2000" b="1" i="1">
                                <a:solidFill>
                                  <a:srgbClr val="C00000"/>
                                </a:solidFill>
                                <a:latin typeface="Cambria Math" panose="02040503050406030204" pitchFamily="18" charset="0"/>
                              </a:rPr>
                              <m:t>𝑫𝒊𝒔</m:t>
                            </m:r>
                          </m:e>
                        </m:acc>
                      </m:e>
                      <m:sub>
                        <m:r>
                          <a:rPr lang="en-US" altLang="zh-CN" sz="2000" b="1" i="0">
                            <a:solidFill>
                              <a:srgbClr val="C00000"/>
                            </a:solidFill>
                            <a:latin typeface="Cambria Math" panose="02040503050406030204" pitchFamily="18" charset="0"/>
                          </a:rPr>
                          <m:t>𝐰𝐢𝐟𝐢</m:t>
                        </m:r>
                      </m:sub>
                      <m:sup>
                        <m:r>
                          <a:rPr lang="en-US" altLang="zh-CN" sz="2000" b="1" i="0" smtClean="0">
                            <a:solidFill>
                              <a:srgbClr val="C00000"/>
                            </a:solidFill>
                            <a:latin typeface="Cambria Math" panose="02040503050406030204" pitchFamily="18" charset="0"/>
                          </a:rPr>
                          <m:t>𝐮𝐬𝐞𝐫</m:t>
                        </m:r>
                      </m:sup>
                    </m:sSubSup>
                    <m:r>
                      <a:rPr lang="en-US" altLang="zh-CN" sz="2000" i="1">
                        <a:latin typeface="Cambria Math" panose="02040503050406030204" pitchFamily="18" charset="0"/>
                      </a:rPr>
                      <m:t>=</m:t>
                    </m:r>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𝐷𝑖𝑠</m:t>
                            </m:r>
                          </m:e>
                          <m:sub>
                            <m:r>
                              <m:rPr>
                                <m:sty m:val="p"/>
                              </m:rPr>
                              <a:rPr lang="en-US" altLang="zh-CN" sz="2000">
                                <a:latin typeface="Cambria Math" panose="02040503050406030204" pitchFamily="18" charset="0"/>
                              </a:rPr>
                              <m:t>wifi</m:t>
                            </m:r>
                          </m:sub>
                        </m:sSub>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𝐹</m:t>
                            </m:r>
                          </m:e>
                          <m:sup>
                            <m:r>
                              <m:rPr>
                                <m:sty m:val="p"/>
                              </m:rPr>
                              <a:rPr lang="en-US" altLang="zh-CN" sz="2000" b="0" i="0" smtClean="0">
                                <a:latin typeface="Cambria Math" panose="02040503050406030204" pitchFamily="18" charset="0"/>
                              </a:rPr>
                              <m:t>user</m:t>
                            </m:r>
                          </m:sup>
                        </m:sSup>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𝐹</m:t>
                            </m:r>
                          </m:e>
                          <m:sup>
                            <m:r>
                              <a:rPr lang="en-US" altLang="zh-CN" sz="2000" i="1">
                                <a:latin typeface="Cambria Math" panose="02040503050406030204" pitchFamily="18" charset="0"/>
                              </a:rPr>
                              <m:t>𝑗</m:t>
                            </m:r>
                          </m:sup>
                        </m:sSup>
                        <m:r>
                          <a:rPr lang="en-US" altLang="zh-CN" sz="2000" i="1">
                            <a:latin typeface="Cambria Math" panose="02040503050406030204" pitchFamily="18" charset="0"/>
                          </a:rPr>
                          <m:t>)</m:t>
                        </m:r>
                        <m:r>
                          <a:rPr lang="en-US" altLang="zh-CN" sz="2000" i="1" baseline="-25000">
                            <a:latin typeface="Cambria Math" panose="02040503050406030204" pitchFamily="18" charset="0"/>
                          </a:rPr>
                          <m:t> </m:t>
                        </m:r>
                      </m:e>
                    </m:d>
                  </m:oMath>
                </a14:m>
                <a:r>
                  <a:rPr lang="en-US" sz="2000" dirty="0" smtClean="0"/>
                  <a:t>, </a:t>
                </a:r>
                <a14:m>
                  <m:oMath xmlns:m="http://schemas.openxmlformats.org/officeDocument/2006/math">
                    <m:r>
                      <a:rPr lang="en-US" altLang="zh-CN" sz="2000" i="1">
                        <a:latin typeface="Cambria Math" panose="02040503050406030204" pitchFamily="18" charset="0"/>
                      </a:rPr>
                      <m:t>1</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𝑗</m:t>
                    </m:r>
                    <m:r>
                      <a:rPr lang="en-US" altLang="zh-CN" sz="2000" i="1">
                        <a:latin typeface="Cambria Math" panose="02040503050406030204" pitchFamily="18" charset="0"/>
                        <a:ea typeface="Cambria Math" panose="02040503050406030204" pitchFamily="18" charset="0"/>
                      </a:rPr>
                      <m:t>≤6</m:t>
                    </m:r>
                  </m:oMath>
                </a14:m>
                <a:r>
                  <a:rPr lang="en-US" altLang="zh-CN" sz="2000" i="1" dirty="0">
                    <a:latin typeface="Calibri" panose="020F0502020204030204" pitchFamily="34" charset="0"/>
                  </a:rPr>
                  <a:t> </a:t>
                </a:r>
                <a:r>
                  <a:rPr lang="en-US" altLang="zh-CN" sz="2000" dirty="0" smtClean="0">
                    <a:latin typeface="Calibri" panose="020F0502020204030204" pitchFamily="34" charset="0"/>
                  </a:rPr>
                  <a:t>guider’s WiFi fingerprints</a:t>
                </a:r>
                <a:endParaRPr lang="en-US" sz="2000" dirty="0" smtClean="0"/>
              </a:p>
              <a:p>
                <a14:m>
                  <m:oMath xmlns:m="http://schemas.openxmlformats.org/officeDocument/2006/math">
                    <m:r>
                      <m:rPr>
                        <m:sty m:val="p"/>
                      </m:rPr>
                      <a:rPr lang="en-US" sz="2000" b="0" i="0" smtClean="0">
                        <a:latin typeface="Cambria Math" panose="02040503050406030204" pitchFamily="18" charset="0"/>
                      </a:rPr>
                      <m:t>Weight</m:t>
                    </m:r>
                    <m:r>
                      <a:rPr lang="en-US" sz="2000" b="0" i="0" smtClean="0">
                        <a:latin typeface="Cambria Math" panose="02040503050406030204" pitchFamily="18" charset="0"/>
                      </a:rPr>
                      <m:t>=</m:t>
                    </m:r>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r>
                              <m:rPr>
                                <m:sty m:val="p"/>
                              </m:rPr>
                              <a:rPr lang="en-US" altLang="zh-CN" sz="2000">
                                <a:latin typeface="Cambria Math" panose="02040503050406030204" pitchFamily="18" charset="0"/>
                              </a:rPr>
                              <m:t>Corr</m:t>
                            </m:r>
                            <m:d>
                              <m:dPr>
                                <m:ctrlPr>
                                  <a:rPr lang="en-US" altLang="zh-CN" sz="2000" i="1">
                                    <a:latin typeface="Cambria Math" panose="02040503050406030204" pitchFamily="18" charset="0"/>
                                  </a:rPr>
                                </m:ctrlPr>
                              </m:dPr>
                              <m:e>
                                <m:sSubSup>
                                  <m:sSubSupPr>
                                    <m:ctrlPr>
                                      <a:rPr lang="en-US" altLang="zh-CN" sz="2000" b="1" i="1" smtClean="0">
                                        <a:solidFill>
                                          <a:srgbClr val="0070C0"/>
                                        </a:solidFill>
                                        <a:latin typeface="Cambria Math" panose="02040503050406030204" pitchFamily="18" charset="0"/>
                                      </a:rPr>
                                    </m:ctrlPr>
                                  </m:sSubSupPr>
                                  <m:e>
                                    <m:acc>
                                      <m:accPr>
                                        <m:chr m:val="⃗"/>
                                        <m:ctrlPr>
                                          <a:rPr lang="en-US" altLang="zh-CN" sz="2000" b="1" i="1">
                                            <a:solidFill>
                                              <a:srgbClr val="0070C0"/>
                                            </a:solidFill>
                                            <a:latin typeface="Cambria Math" panose="02040503050406030204" pitchFamily="18" charset="0"/>
                                          </a:rPr>
                                        </m:ctrlPr>
                                      </m:accPr>
                                      <m:e>
                                        <m:r>
                                          <a:rPr lang="en-US" altLang="zh-CN" sz="2000" b="1" i="1">
                                            <a:solidFill>
                                              <a:srgbClr val="0070C0"/>
                                            </a:solidFill>
                                            <a:latin typeface="Cambria Math" panose="02040503050406030204" pitchFamily="18" charset="0"/>
                                          </a:rPr>
                                          <m:t>𝑫𝒊𝒔</m:t>
                                        </m:r>
                                      </m:e>
                                    </m:acc>
                                  </m:e>
                                  <m:sub>
                                    <m:r>
                                      <a:rPr lang="en-US" altLang="zh-CN" sz="2000" b="1" i="0">
                                        <a:solidFill>
                                          <a:srgbClr val="0070C0"/>
                                        </a:solidFill>
                                        <a:latin typeface="Cambria Math" panose="02040503050406030204" pitchFamily="18" charset="0"/>
                                      </a:rPr>
                                      <m:t>𝐠𝐞𝐨</m:t>
                                    </m:r>
                                  </m:sub>
                                  <m:sup>
                                    <m:r>
                                      <a:rPr lang="en-US" altLang="zh-CN" sz="2000" b="1" i="1">
                                        <a:solidFill>
                                          <a:srgbClr val="0070C0"/>
                                        </a:solidFill>
                                        <a:latin typeface="Cambria Math" panose="02040503050406030204" pitchFamily="18" charset="0"/>
                                      </a:rPr>
                                      <m:t>𝒊</m:t>
                                    </m:r>
                                  </m:sup>
                                </m:sSubSup>
                                <m:r>
                                  <a:rPr lang="en-US" altLang="zh-CN" sz="2000" i="1">
                                    <a:latin typeface="Cambria Math" panose="02040503050406030204" pitchFamily="18" charset="0"/>
                                  </a:rPr>
                                  <m:t>,</m:t>
                                </m:r>
                                <m:sSubSup>
                                  <m:sSubSupPr>
                                    <m:ctrlPr>
                                      <a:rPr lang="en-US" altLang="zh-CN" sz="2000" b="1" i="1" smtClean="0">
                                        <a:solidFill>
                                          <a:srgbClr val="C00000"/>
                                        </a:solidFill>
                                        <a:latin typeface="Cambria Math" panose="02040503050406030204" pitchFamily="18" charset="0"/>
                                      </a:rPr>
                                    </m:ctrlPr>
                                  </m:sSubSupPr>
                                  <m:e>
                                    <m:acc>
                                      <m:accPr>
                                        <m:chr m:val="⃗"/>
                                        <m:ctrlPr>
                                          <a:rPr lang="en-US" altLang="zh-CN" sz="2000" b="1" i="1">
                                            <a:solidFill>
                                              <a:srgbClr val="C00000"/>
                                            </a:solidFill>
                                            <a:latin typeface="Cambria Math" panose="02040503050406030204" pitchFamily="18" charset="0"/>
                                          </a:rPr>
                                        </m:ctrlPr>
                                      </m:accPr>
                                      <m:e>
                                        <m:r>
                                          <a:rPr lang="en-US" altLang="zh-CN" sz="2000" b="1" i="1">
                                            <a:solidFill>
                                              <a:srgbClr val="C00000"/>
                                            </a:solidFill>
                                            <a:latin typeface="Cambria Math" panose="02040503050406030204" pitchFamily="18" charset="0"/>
                                          </a:rPr>
                                          <m:t>𝑫𝒊𝒔</m:t>
                                        </m:r>
                                      </m:e>
                                    </m:acc>
                                  </m:e>
                                  <m:sub>
                                    <m:r>
                                      <a:rPr lang="en-US" altLang="zh-CN" sz="2000" b="1" i="0">
                                        <a:solidFill>
                                          <a:srgbClr val="C00000"/>
                                        </a:solidFill>
                                        <a:latin typeface="Cambria Math" panose="02040503050406030204" pitchFamily="18" charset="0"/>
                                      </a:rPr>
                                      <m:t>𝐰𝐢𝐟𝐢</m:t>
                                    </m:r>
                                  </m:sub>
                                  <m:sup>
                                    <m:r>
                                      <a:rPr lang="en-US" altLang="zh-CN" sz="2000" b="1" i="0" smtClean="0">
                                        <a:solidFill>
                                          <a:srgbClr val="C00000"/>
                                        </a:solidFill>
                                        <a:latin typeface="Cambria Math" panose="02040503050406030204" pitchFamily="18" charset="0"/>
                                      </a:rPr>
                                      <m:t>𝐮𝐬𝐞𝐫</m:t>
                                    </m:r>
                                  </m:sup>
                                </m:sSubSup>
                              </m:e>
                            </m:d>
                            <m:r>
                              <a:rPr lang="en-US" altLang="zh-CN" sz="2000" b="0" i="1" smtClean="0">
                                <a:latin typeface="Cambria Math" panose="02040503050406030204" pitchFamily="18" charset="0"/>
                              </a:rPr>
                              <m:t>, </m:t>
                            </m:r>
                            <m:r>
                              <m:rPr>
                                <m:sty m:val="p"/>
                              </m:rPr>
                              <a:rPr lang="en-US" altLang="zh-CN" sz="2000" b="0" i="0" smtClean="0">
                                <a:latin typeface="Cambria Math" panose="02040503050406030204" pitchFamily="18" charset="0"/>
                              </a:rPr>
                              <m:t>if</m:t>
                            </m:r>
                            <m:r>
                              <a:rPr lang="en-US" altLang="zh-CN" sz="2000" b="0" i="1" smtClean="0">
                                <a:latin typeface="Cambria Math" panose="02040503050406030204" pitchFamily="18" charset="0"/>
                              </a:rPr>
                              <m:t>&gt;0</m:t>
                            </m:r>
                          </m:e>
                          <m:e>
                            <m:r>
                              <a:rPr lang="en-US" sz="2000" b="0" i="1" smtClean="0">
                                <a:latin typeface="Cambria Math" panose="02040503050406030204" pitchFamily="18" charset="0"/>
                              </a:rPr>
                              <m:t>0, </m:t>
                            </m:r>
                            <m:r>
                              <m:rPr>
                                <m:sty m:val="p"/>
                              </m:rPr>
                              <a:rPr lang="en-US" sz="2000" b="0" i="0" smtClean="0">
                                <a:latin typeface="Cambria Math" panose="02040503050406030204" pitchFamily="18" charset="0"/>
                              </a:rPr>
                              <m:t>otherwise</m:t>
                            </m:r>
                          </m:e>
                        </m:eqArr>
                      </m:e>
                    </m:d>
                  </m:oMath>
                </a14:m>
                <a:endParaRPr lang="en-US" sz="20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228600" y="4495800"/>
                <a:ext cx="8686800" cy="2057400"/>
              </a:xfrm>
              <a:blipFill rotWithShape="0">
                <a:blip r:embed="rId6"/>
                <a:stretch>
                  <a:fillRect l="-632" t="-1780" r="-632"/>
                </a:stretch>
              </a:blipFill>
            </p:spPr>
            <p:txBody>
              <a:bodyPr/>
              <a:lstStyle/>
              <a:p>
                <a:r>
                  <a:rPr lang="en-US">
                    <a:noFill/>
                  </a:rPr>
                  <a:t> </a:t>
                </a:r>
              </a:p>
            </p:txBody>
          </p:sp>
        </mc:Fallback>
      </mc:AlternateContent>
    </p:spTree>
    <p:extLst>
      <p:ext uri="{BB962C8B-B14F-4D97-AF65-F5344CB8AC3E}">
        <p14:creationId xmlns:p14="http://schemas.microsoft.com/office/powerpoint/2010/main" val="220702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3"/>
          <p:cNvSpPr>
            <a:spLocks noChangeAspect="1" noChangeArrowheads="1" noTextEdit="1"/>
          </p:cNvSpPr>
          <p:nvPr/>
        </p:nvSpPr>
        <p:spPr bwMode="auto">
          <a:xfrm>
            <a:off x="2003426" y="1661080"/>
            <a:ext cx="5464174" cy="435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a:spLocks noGrp="1"/>
          </p:cNvSpPr>
          <p:nvPr>
            <p:ph type="title"/>
          </p:nvPr>
        </p:nvSpPr>
        <p:spPr>
          <a:xfrm>
            <a:off x="381000" y="381000"/>
            <a:ext cx="8534400" cy="1143000"/>
          </a:xfrm>
        </p:spPr>
        <p:txBody>
          <a:bodyPr>
            <a:noAutofit/>
          </a:bodyPr>
          <a:lstStyle/>
          <a:p>
            <a:pPr lvl="1" algn="l" rtl="0">
              <a:spcBef>
                <a:spcPct val="0"/>
              </a:spcBef>
            </a:pPr>
            <a:r>
              <a:rPr lang="en-US" sz="4000" b="1" kern="1200" dirty="0" smtClean="0">
                <a:solidFill>
                  <a:srgbClr val="0070C0"/>
                </a:solidFill>
                <a:latin typeface="+mj-lt"/>
                <a:ea typeface="+mj-ea"/>
                <a:cs typeface="+mj-cs"/>
              </a:rPr>
              <a:t>Design goals &amp; challenges</a:t>
            </a:r>
            <a:endParaRPr lang="en-US" sz="4000" b="1" kern="1200" dirty="0">
              <a:solidFill>
                <a:srgbClr val="0070C0"/>
              </a:solidFill>
              <a:latin typeface="+mj-lt"/>
              <a:ea typeface="+mj-ea"/>
              <a:cs typeface="+mj-cs"/>
            </a:endParaRPr>
          </a:p>
        </p:txBody>
      </p:sp>
      <p:sp>
        <p:nvSpPr>
          <p:cNvPr id="6" name="Content Placeholder 2"/>
          <p:cNvSpPr>
            <a:spLocks noGrp="1"/>
          </p:cNvSpPr>
          <p:nvPr>
            <p:ph idx="1"/>
          </p:nvPr>
        </p:nvSpPr>
        <p:spPr>
          <a:xfrm>
            <a:off x="76200" y="1676400"/>
            <a:ext cx="8305800" cy="4267200"/>
          </a:xfrm>
        </p:spPr>
        <p:txBody>
          <a:bodyPr>
            <a:normAutofit/>
          </a:bodyPr>
          <a:lstStyle/>
          <a:p>
            <a:pPr marL="742950" indent="-742950">
              <a:buFont typeface="+mj-lt"/>
              <a:buAutoNum type="arabicPeriod"/>
            </a:pPr>
            <a:r>
              <a:rPr lang="en-US" sz="3600" b="1" dirty="0" smtClean="0">
                <a:solidFill>
                  <a:srgbClr val="0070C0"/>
                </a:solidFill>
              </a:rPr>
              <a:t>Efficient image capture</a:t>
            </a:r>
          </a:p>
          <a:p>
            <a:pPr lvl="1"/>
            <a:r>
              <a:rPr lang="en-US" dirty="0" smtClean="0"/>
              <a:t>Reduce capture/processing cost</a:t>
            </a:r>
          </a:p>
          <a:p>
            <a:pPr marL="742950" indent="-742950">
              <a:buFont typeface="+mj-lt"/>
              <a:buAutoNum type="arabicPeriod"/>
            </a:pPr>
            <a:r>
              <a:rPr lang="en-US" sz="3600" b="1" dirty="0" smtClean="0">
                <a:solidFill>
                  <a:srgbClr val="0070C0"/>
                </a:solidFill>
              </a:rPr>
              <a:t>Correct and timely direction</a:t>
            </a:r>
          </a:p>
          <a:p>
            <a:pPr lvl="1"/>
            <a:r>
              <a:rPr lang="en-US" dirty="0" smtClean="0"/>
              <a:t>Synchronized with user’s progress</a:t>
            </a:r>
          </a:p>
          <a:p>
            <a:pPr marL="742950" indent="-742950">
              <a:buFont typeface="+mj-lt"/>
              <a:buAutoNum type="arabicPeriod"/>
            </a:pPr>
            <a:r>
              <a:rPr lang="en-US" sz="3600" b="1" dirty="0" smtClean="0">
                <a:solidFill>
                  <a:srgbClr val="C00000"/>
                </a:solidFill>
              </a:rPr>
              <a:t>Identify shortcut</a:t>
            </a:r>
          </a:p>
          <a:p>
            <a:pPr lvl="1"/>
            <a:r>
              <a:rPr lang="en-US" dirty="0" smtClean="0"/>
              <a:t>From independent </a:t>
            </a:r>
            <a:r>
              <a:rPr lang="en-US" dirty="0"/>
              <a:t>guiders’ traces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110" y="2286000"/>
            <a:ext cx="2996890" cy="2667000"/>
          </a:xfrm>
          <a:prstGeom prst="rect">
            <a:avLst/>
          </a:prstGeom>
        </p:spPr>
      </p:pic>
    </p:spTree>
    <p:extLst>
      <p:ext uri="{BB962C8B-B14F-4D97-AF65-F5344CB8AC3E}">
        <p14:creationId xmlns:p14="http://schemas.microsoft.com/office/powerpoint/2010/main" val="322642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xEl>
                                              <p:pRg st="0" end="0"/>
                                            </p:txEl>
                                          </p:spTgt>
                                        </p:tgtEl>
                                        <p:attrNameLst>
                                          <p:attrName>style.opacity</p:attrName>
                                        </p:attrNameLst>
                                      </p:cBhvr>
                                      <p:to>
                                        <p:strVal val="0.25"/>
                                      </p:to>
                                    </p:set>
                                    <p:animEffect filter="image" prLst="opacity: 0.25">
                                      <p:cBhvr rctx="IE">
                                        <p:cTn id="7" dur="indefinite"/>
                                        <p:tgtEl>
                                          <p:spTgt spid="6">
                                            <p:txEl>
                                              <p:pRg st="0" end="0"/>
                                            </p:txEl>
                                          </p:spTgt>
                                        </p:tgtEl>
                                      </p:cBhvr>
                                    </p:animEffect>
                                  </p:childTnLst>
                                </p:cTn>
                              </p:par>
                              <p:par>
                                <p:cTn id="8" presetID="9" presetClass="emph" presetSubtype="0" nodeType="withEffect">
                                  <p:stCondLst>
                                    <p:cond delay="0"/>
                                  </p:stCondLst>
                                  <p:childTnLst>
                                    <p:set>
                                      <p:cBhvr rctx="PPT">
                                        <p:cTn id="9" dur="indefinite"/>
                                        <p:tgtEl>
                                          <p:spTgt spid="6">
                                            <p:txEl>
                                              <p:pRg st="1" end="1"/>
                                            </p:txEl>
                                          </p:spTgt>
                                        </p:tgtEl>
                                        <p:attrNameLst>
                                          <p:attrName>style.opacity</p:attrName>
                                        </p:attrNameLst>
                                      </p:cBhvr>
                                      <p:to>
                                        <p:strVal val="0.25"/>
                                      </p:to>
                                    </p:set>
                                    <p:animEffect filter="image" prLst="opacity: 0.25">
                                      <p:cBhvr rctx="IE">
                                        <p:cTn id="10" dur="indefinite"/>
                                        <p:tgtEl>
                                          <p:spTgt spid="6">
                                            <p:txEl>
                                              <p:pRg st="1" end="1"/>
                                            </p:txEl>
                                          </p:spTgt>
                                        </p:tgtEl>
                                      </p:cBhvr>
                                    </p:animEffect>
                                  </p:childTnLst>
                                </p:cTn>
                              </p:par>
                              <p:par>
                                <p:cTn id="11" presetID="9" presetClass="emph" presetSubtype="0" nodeType="withEffect">
                                  <p:stCondLst>
                                    <p:cond delay="0"/>
                                  </p:stCondLst>
                                  <p:childTnLst>
                                    <p:set>
                                      <p:cBhvr rctx="PPT">
                                        <p:cTn id="12" dur="indefinite"/>
                                        <p:tgtEl>
                                          <p:spTgt spid="6">
                                            <p:txEl>
                                              <p:pRg st="2" end="2"/>
                                            </p:txEl>
                                          </p:spTgt>
                                        </p:tgtEl>
                                        <p:attrNameLst>
                                          <p:attrName>style.opacity</p:attrName>
                                        </p:attrNameLst>
                                      </p:cBhvr>
                                      <p:to>
                                        <p:strVal val="0.25"/>
                                      </p:to>
                                    </p:set>
                                    <p:animEffect filter="image" prLst="opacity: 0.25">
                                      <p:cBhvr rctx="IE">
                                        <p:cTn id="13" dur="indefinite"/>
                                        <p:tgtEl>
                                          <p:spTgt spid="6">
                                            <p:txEl>
                                              <p:pRg st="2" end="2"/>
                                            </p:txEl>
                                          </p:spTgt>
                                        </p:tgtEl>
                                      </p:cBhvr>
                                    </p:animEffect>
                                  </p:childTnLst>
                                </p:cTn>
                              </p:par>
                              <p:par>
                                <p:cTn id="14" presetID="9" presetClass="emph" presetSubtype="0" nodeType="withEffect">
                                  <p:stCondLst>
                                    <p:cond delay="0"/>
                                  </p:stCondLst>
                                  <p:childTnLst>
                                    <p:set>
                                      <p:cBhvr rctx="PPT">
                                        <p:cTn id="15" dur="indefinite"/>
                                        <p:tgtEl>
                                          <p:spTgt spid="6">
                                            <p:txEl>
                                              <p:pRg st="3" end="3"/>
                                            </p:txEl>
                                          </p:spTgt>
                                        </p:tgtEl>
                                        <p:attrNameLst>
                                          <p:attrName>style.opacity</p:attrName>
                                        </p:attrNameLst>
                                      </p:cBhvr>
                                      <p:to>
                                        <p:strVal val="0.25"/>
                                      </p:to>
                                    </p:set>
                                    <p:animEffect filter="image" prLst="opacity: 0.25">
                                      <p:cBhvr rctx="IE">
                                        <p:cTn id="16" dur="indefinite"/>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jackysh\Desktop\WMPhase2\BJW2-12F-noCoverage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160091"/>
            <a:ext cx="6849737" cy="3966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686" y="2368550"/>
            <a:ext cx="134264" cy="1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425865"/>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705775"/>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271" y="271026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42273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265" y="22733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7432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7432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155" y="348785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8785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975" y="48006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4009777"/>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54864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335"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4543"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6192"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472"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637" y="53544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780" y="52578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9929" y="5520228"/>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891293"/>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015" y="4538999"/>
            <a:ext cx="615671" cy="55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149" y="4175252"/>
            <a:ext cx="888086" cy="80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0109" y="4149477"/>
            <a:ext cx="1624966" cy="99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820" y="2540000"/>
            <a:ext cx="442080" cy="39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5792" y="3149152"/>
            <a:ext cx="839312" cy="67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Content Placeholder 2"/>
          <p:cNvSpPr>
            <a:spLocks noGrp="1"/>
          </p:cNvSpPr>
          <p:nvPr>
            <p:ph idx="1"/>
          </p:nvPr>
        </p:nvSpPr>
        <p:spPr>
          <a:xfrm>
            <a:off x="457200" y="1447800"/>
            <a:ext cx="8229600" cy="4525963"/>
          </a:xfrm>
        </p:spPr>
        <p:txBody>
          <a:bodyPr>
            <a:normAutofit/>
          </a:bodyPr>
          <a:lstStyle/>
          <a:p>
            <a:r>
              <a:rPr lang="en-US" sz="2800" b="1" dirty="0" smtClean="0">
                <a:solidFill>
                  <a:srgbClr val="0070C0"/>
                </a:solidFill>
              </a:rPr>
              <a:t>Identify shortcut</a:t>
            </a:r>
            <a:endParaRPr lang="en-US" sz="2800" b="1" dirty="0" smtClean="0">
              <a:solidFill>
                <a:srgbClr val="C00000"/>
              </a:solidFill>
            </a:endParaRPr>
          </a:p>
        </p:txBody>
      </p:sp>
      <p:sp>
        <p:nvSpPr>
          <p:cNvPr id="53" name="Title 1"/>
          <p:cNvSpPr>
            <a:spLocks noGrp="1"/>
          </p:cNvSpPr>
          <p:nvPr>
            <p:ph type="title"/>
          </p:nvPr>
        </p:nvSpPr>
        <p:spPr>
          <a:xfrm>
            <a:off x="381000" y="381000"/>
            <a:ext cx="8534400" cy="1143000"/>
          </a:xfrm>
        </p:spPr>
        <p:txBody>
          <a:bodyPr>
            <a:noAutofit/>
          </a:bodyPr>
          <a:lstStyle/>
          <a:p>
            <a:pPr lvl="1" algn="l" rtl="0">
              <a:spcBef>
                <a:spcPct val="0"/>
              </a:spcBef>
            </a:pPr>
            <a:r>
              <a:rPr lang="en-US" sz="4000" b="1" kern="1200" dirty="0" smtClean="0">
                <a:solidFill>
                  <a:srgbClr val="C00000"/>
                </a:solidFill>
                <a:latin typeface="+mj-lt"/>
                <a:ea typeface="+mj-ea"/>
                <a:cs typeface="+mj-cs"/>
              </a:rPr>
              <a:t>Navigate to multiple destinations</a:t>
            </a:r>
            <a:endParaRPr lang="en-US" sz="4000" b="1" kern="1200" dirty="0">
              <a:solidFill>
                <a:srgbClr val="0070C0"/>
              </a:solidFill>
              <a:latin typeface="+mj-lt"/>
              <a:ea typeface="+mj-ea"/>
              <a:cs typeface="+mj-cs"/>
            </a:endParaRPr>
          </a:p>
        </p:txBody>
      </p:sp>
      <p:pic>
        <p:nvPicPr>
          <p:cNvPr id="4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0005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4" name="Group 43"/>
          <p:cNvGrpSpPr/>
          <p:nvPr/>
        </p:nvGrpSpPr>
        <p:grpSpPr>
          <a:xfrm>
            <a:off x="1490661" y="3822192"/>
            <a:ext cx="3199448" cy="1342334"/>
            <a:chOff x="1371601" y="3847955"/>
            <a:chExt cx="3199448" cy="1342334"/>
          </a:xfrm>
        </p:grpSpPr>
        <p:cxnSp>
          <p:nvCxnSpPr>
            <p:cNvPr id="3" name="Straight Connector 2"/>
            <p:cNvCxnSpPr/>
            <p:nvPr/>
          </p:nvCxnSpPr>
          <p:spPr>
            <a:xfrm>
              <a:off x="1371601" y="5144601"/>
              <a:ext cx="3199446"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4571047" y="3847955"/>
              <a:ext cx="2" cy="1342334"/>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flipH="1">
            <a:off x="1494100" y="5236464"/>
            <a:ext cx="5448969" cy="21336"/>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7"/>
          <a:stretch>
            <a:fillRect/>
          </a:stretch>
        </p:blipFill>
        <p:spPr>
          <a:xfrm>
            <a:off x="6400800" y="4501646"/>
            <a:ext cx="1080892" cy="581874"/>
          </a:xfrm>
          <a:prstGeom prst="rect">
            <a:avLst/>
          </a:prstGeom>
        </p:spPr>
      </p:pic>
      <p:sp>
        <p:nvSpPr>
          <p:cNvPr id="21" name="Freeform 20"/>
          <p:cNvSpPr/>
          <p:nvPr/>
        </p:nvSpPr>
        <p:spPr>
          <a:xfrm rot="21348739">
            <a:off x="4899937" y="3780291"/>
            <a:ext cx="1559436" cy="1248675"/>
          </a:xfrm>
          <a:custGeom>
            <a:avLst/>
            <a:gdLst>
              <a:gd name="connsiteX0" fmla="*/ 17597 w 1267277"/>
              <a:gd name="connsiteY0" fmla="*/ 0 h 1122785"/>
              <a:gd name="connsiteX1" fmla="*/ 17597 w 1267277"/>
              <a:gd name="connsiteY1" fmla="*/ 548640 h 1122785"/>
              <a:gd name="connsiteX2" fmla="*/ 200477 w 1267277"/>
              <a:gd name="connsiteY2" fmla="*/ 1005840 h 1122785"/>
              <a:gd name="connsiteX3" fmla="*/ 825317 w 1267277"/>
              <a:gd name="connsiteY3" fmla="*/ 1112520 h 1122785"/>
              <a:gd name="connsiteX4" fmla="*/ 1267277 w 1267277"/>
              <a:gd name="connsiteY4" fmla="*/ 1112520 h 1122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277" h="1122785">
                <a:moveTo>
                  <a:pt x="17597" y="0"/>
                </a:moveTo>
                <a:cubicBezTo>
                  <a:pt x="2357" y="190500"/>
                  <a:pt x="-12883" y="381000"/>
                  <a:pt x="17597" y="548640"/>
                </a:cubicBezTo>
                <a:cubicBezTo>
                  <a:pt x="48077" y="716280"/>
                  <a:pt x="65857" y="911860"/>
                  <a:pt x="200477" y="1005840"/>
                </a:cubicBezTo>
                <a:cubicBezTo>
                  <a:pt x="335097" y="1099820"/>
                  <a:pt x="647517" y="1094740"/>
                  <a:pt x="825317" y="1112520"/>
                </a:cubicBezTo>
                <a:cubicBezTo>
                  <a:pt x="1003117" y="1130300"/>
                  <a:pt x="1135197" y="1121410"/>
                  <a:pt x="1267277" y="1112520"/>
                </a:cubicBezTo>
              </a:path>
            </a:pathLst>
          </a:custGeom>
          <a:ln w="50800">
            <a:solidFill>
              <a:srgbClr val="C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0" name="Group 79"/>
          <p:cNvGrpSpPr/>
          <p:nvPr/>
        </p:nvGrpSpPr>
        <p:grpSpPr>
          <a:xfrm>
            <a:off x="1077176" y="4693483"/>
            <a:ext cx="495905" cy="869117"/>
            <a:chOff x="1219200" y="3646034"/>
            <a:chExt cx="551170" cy="945976"/>
          </a:xfrm>
        </p:grpSpPr>
        <p:pic>
          <p:nvPicPr>
            <p:cNvPr id="81" name="Picture 80"/>
            <p:cNvPicPr>
              <a:picLocks noChangeAspect="1"/>
            </p:cNvPicPr>
            <p:nvPr/>
          </p:nvPicPr>
          <p:blipFill>
            <a:blip r:embed="rId8"/>
            <a:stretch>
              <a:fillRect/>
            </a:stretch>
          </p:blipFill>
          <p:spPr>
            <a:xfrm flipH="1">
              <a:off x="1219200" y="3646034"/>
              <a:ext cx="457200" cy="945976"/>
            </a:xfrm>
            <a:prstGeom prst="rect">
              <a:avLst/>
            </a:prstGeom>
          </p:spPr>
        </p:pic>
        <p:pic>
          <p:nvPicPr>
            <p:cNvPr id="82" name="Picture 81"/>
            <p:cNvPicPr>
              <a:picLocks noChangeAspect="1"/>
            </p:cNvPicPr>
            <p:nvPr/>
          </p:nvPicPr>
          <p:blipFill>
            <a:blip r:embed="rId9"/>
            <a:stretch>
              <a:fillRect/>
            </a:stretch>
          </p:blipFill>
          <p:spPr>
            <a:xfrm rot="1338872">
              <a:off x="1586069" y="3806321"/>
              <a:ext cx="184301" cy="363293"/>
            </a:xfrm>
            <a:prstGeom prst="rect">
              <a:avLst/>
            </a:prstGeom>
          </p:spPr>
        </p:pic>
      </p:grpSp>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97832" y="5322993"/>
            <a:ext cx="950595" cy="845955"/>
          </a:xfrm>
          <a:prstGeom prst="rect">
            <a:avLst/>
          </a:prstGeom>
        </p:spPr>
      </p:pic>
    </p:spTree>
    <p:extLst>
      <p:ext uri="{BB962C8B-B14F-4D97-AF65-F5344CB8AC3E}">
        <p14:creationId xmlns:p14="http://schemas.microsoft.com/office/powerpoint/2010/main" val="428472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4.81481E-6 L 0.34479 0.00231 L 0.34739 -0.18102 " pathEditMode="relative" rAng="0" ptsTypes="AAA">
                                      <p:cBhvr>
                                        <p:cTn id="6" dur="2000" fill="hold"/>
                                        <p:tgtEl>
                                          <p:spTgt spid="80"/>
                                        </p:tgtEl>
                                        <p:attrNameLst>
                                          <p:attrName>ppt_x</p:attrName>
                                          <p:attrName>ppt_y</p:attrName>
                                        </p:attrNameLst>
                                      </p:cBhvr>
                                      <p:rCtr x="17361" y="-893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34739 -0.18102 L 0.35295 -0.00024 L 0.52968 -0.00325 " pathEditMode="relative" rAng="0" ptsTypes="AAA">
                                      <p:cBhvr>
                                        <p:cTn id="18" dur="2000" fill="hold"/>
                                        <p:tgtEl>
                                          <p:spTgt spid="80"/>
                                        </p:tgtEl>
                                        <p:attrNameLst>
                                          <p:attrName>ppt_x</p:attrName>
                                          <p:attrName>ppt_y</p:attrName>
                                        </p:attrNameLst>
                                      </p:cBhvr>
                                      <p:rCtr x="9115" y="9028"/>
                                    </p:animMotion>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199" y="2285999"/>
            <a:ext cx="3174683" cy="2616065"/>
          </a:xfrm>
          <a:prstGeom prst="rect">
            <a:avLst/>
          </a:prstGeom>
        </p:spPr>
      </p:pic>
      <p:pic>
        <p:nvPicPr>
          <p:cNvPr id="6" name="Picture 5"/>
          <p:cNvPicPr>
            <a:picLocks noChangeAspect="1"/>
          </p:cNvPicPr>
          <p:nvPr/>
        </p:nvPicPr>
        <p:blipFill>
          <a:blip r:embed="rId4"/>
          <a:stretch>
            <a:fillRect/>
          </a:stretch>
        </p:blipFill>
        <p:spPr>
          <a:xfrm>
            <a:off x="4648200" y="1905000"/>
            <a:ext cx="4292919" cy="3739680"/>
          </a:xfrm>
          <a:prstGeom prst="rect">
            <a:avLst/>
          </a:prstGeom>
        </p:spPr>
      </p:pic>
      <p:sp>
        <p:nvSpPr>
          <p:cNvPr id="7" name="Title 1"/>
          <p:cNvSpPr>
            <a:spLocks noGrp="1"/>
          </p:cNvSpPr>
          <p:nvPr>
            <p:ph type="title"/>
          </p:nvPr>
        </p:nvSpPr>
        <p:spPr>
          <a:xfrm>
            <a:off x="304801" y="274638"/>
            <a:ext cx="8636318" cy="1143000"/>
          </a:xfrm>
        </p:spPr>
        <p:txBody>
          <a:bodyPr>
            <a:noAutofit/>
          </a:bodyPr>
          <a:lstStyle/>
          <a:p>
            <a:pPr algn="l"/>
            <a:r>
              <a:rPr lang="en-US" sz="4000" b="1" dirty="0" smtClean="0">
                <a:solidFill>
                  <a:srgbClr val="C00000"/>
                </a:solidFill>
              </a:rPr>
              <a:t>Identify shortcut: </a:t>
            </a:r>
            <a:r>
              <a:rPr lang="en-US" sz="4000" b="1" dirty="0">
                <a:solidFill>
                  <a:srgbClr val="0070C0"/>
                </a:solidFill>
              </a:rPr>
              <a:t>overlapping </a:t>
            </a:r>
            <a:r>
              <a:rPr lang="en-US" sz="4000" b="1" dirty="0" smtClean="0">
                <a:solidFill>
                  <a:srgbClr val="0070C0"/>
                </a:solidFill>
              </a:rPr>
              <a:t>segment</a:t>
            </a:r>
            <a:endParaRPr lang="en-US" sz="4000" dirty="0"/>
          </a:p>
        </p:txBody>
      </p:sp>
    </p:spTree>
    <p:extLst>
      <p:ext uri="{BB962C8B-B14F-4D97-AF65-F5344CB8AC3E}">
        <p14:creationId xmlns:p14="http://schemas.microsoft.com/office/powerpoint/2010/main" val="1436250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81000" y="381000"/>
            <a:ext cx="8534400" cy="1143000"/>
          </a:xfrm>
        </p:spPr>
        <p:txBody>
          <a:bodyPr>
            <a:noAutofit/>
          </a:bodyPr>
          <a:lstStyle/>
          <a:p>
            <a:pPr lvl="1" algn="l" rtl="0">
              <a:spcBef>
                <a:spcPct val="0"/>
              </a:spcBef>
            </a:pPr>
            <a:r>
              <a:rPr lang="en-US" sz="4000" b="1" kern="1200" dirty="0">
                <a:solidFill>
                  <a:srgbClr val="0070C0"/>
                </a:solidFill>
              </a:rPr>
              <a:t>Navigation </a:t>
            </a:r>
            <a:r>
              <a:rPr lang="en-US" sz="4000" b="1" kern="1200" dirty="0">
                <a:solidFill>
                  <a:srgbClr val="C00000"/>
                </a:solidFill>
              </a:rPr>
              <a:t>:=</a:t>
            </a:r>
            <a:r>
              <a:rPr lang="en-US" sz="4000" b="1" kern="1200" dirty="0">
                <a:solidFill>
                  <a:srgbClr val="0070C0"/>
                </a:solidFill>
              </a:rPr>
              <a:t> Localization+ Map</a:t>
            </a:r>
            <a:endParaRPr lang="en-US" sz="4000" b="1" kern="1200" dirty="0">
              <a:solidFill>
                <a:srgbClr val="0070C0"/>
              </a:solidFill>
              <a:latin typeface="+mj-lt"/>
              <a:ea typeface="+mj-ea"/>
              <a:cs typeface="+mj-cs"/>
            </a:endParaRPr>
          </a:p>
        </p:txBody>
      </p:sp>
      <p:sp>
        <p:nvSpPr>
          <p:cNvPr id="17" name="Content Placeholder 2"/>
          <p:cNvSpPr txBox="1">
            <a:spLocks/>
          </p:cNvSpPr>
          <p:nvPr/>
        </p:nvSpPr>
        <p:spPr>
          <a:xfrm>
            <a:off x="304800" y="1600200"/>
            <a:ext cx="8763000" cy="4988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0070C0"/>
                </a:solidFill>
              </a:rPr>
              <a:t>Localization accuracy?</a:t>
            </a:r>
          </a:p>
          <a:p>
            <a:r>
              <a:rPr lang="en-US" b="1" dirty="0" smtClean="0">
                <a:solidFill>
                  <a:srgbClr val="0070C0"/>
                </a:solidFill>
              </a:rPr>
              <a:t>Map availability?</a:t>
            </a:r>
          </a:p>
          <a:p>
            <a:r>
              <a:rPr lang="en-US" b="1" dirty="0">
                <a:solidFill>
                  <a:srgbClr val="0070C0"/>
                </a:solidFill>
              </a:rPr>
              <a:t>Crowdsourcing? </a:t>
            </a:r>
          </a:p>
          <a:p>
            <a:endParaRPr lang="en-US" b="1" dirty="0" smtClean="0">
              <a:solidFill>
                <a:srgbClr val="0070C0"/>
              </a:solidFill>
            </a:endParaRPr>
          </a:p>
          <a:p>
            <a:endParaRPr lang="en-US" b="1" dirty="0" smtClean="0">
              <a:solidFill>
                <a:srgbClr val="0070C0"/>
              </a:solidFill>
            </a:endParaRPr>
          </a:p>
          <a:p>
            <a:r>
              <a:rPr lang="en-US" b="1" dirty="0" smtClean="0">
                <a:solidFill>
                  <a:srgbClr val="0070C0"/>
                </a:solidFill>
              </a:rPr>
              <a:t>Lacking of (no confidence in finding) killer apps!</a:t>
            </a:r>
            <a:endParaRPr lang="en-US" b="1" dirty="0">
              <a:solidFill>
                <a:srgbClr val="0070C0"/>
              </a:solidFill>
            </a:endParaRPr>
          </a:p>
          <a:p>
            <a:endParaRPr lang="en-US" sz="4800" b="1" dirty="0" smtClean="0">
              <a:solidFill>
                <a:srgbClr val="0070C0"/>
              </a:solidFill>
            </a:endParaRPr>
          </a:p>
          <a:p>
            <a:endParaRPr lang="en-US" b="1" dirty="0">
              <a:solidFill>
                <a:srgbClr val="0070C0"/>
              </a:solidFill>
            </a:endParaRPr>
          </a:p>
        </p:txBody>
      </p:sp>
      <p:sp>
        <p:nvSpPr>
          <p:cNvPr id="19" name="Text Box 40"/>
          <p:cNvSpPr txBox="1">
            <a:spLocks noChangeArrowheads="1"/>
          </p:cNvSpPr>
          <p:nvPr/>
        </p:nvSpPr>
        <p:spPr bwMode="auto">
          <a:xfrm>
            <a:off x="2438400" y="5334000"/>
            <a:ext cx="5042694" cy="89255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lIns="90488" tIns="182880" rIns="90488" bIns="182880">
            <a:spAutoFit/>
          </a:bodyPr>
          <a:lstStyle/>
          <a:p>
            <a:pPr algn="ctr">
              <a:spcBef>
                <a:spcPts val="600"/>
              </a:spcBef>
              <a:defRPr/>
            </a:pPr>
            <a:r>
              <a:rPr lang="en-US" sz="3400" i="1" dirty="0" smtClean="0">
                <a:solidFill>
                  <a:srgbClr val="C00000"/>
                </a:solidFill>
                <a:latin typeface="Gill Sans MT" pitchFamily="34" charset="0"/>
              </a:rPr>
              <a:t>Chicken &amp; Egg problem!</a:t>
            </a:r>
            <a:endParaRPr lang="en-US" sz="3400" b="1" dirty="0">
              <a:solidFill>
                <a:srgbClr val="C00000"/>
              </a:solidFill>
              <a:latin typeface="Gill Sans MT"/>
            </a:endParaRPr>
          </a:p>
        </p:txBody>
      </p:sp>
      <p:sp>
        <p:nvSpPr>
          <p:cNvPr id="23" name="Text Box 40"/>
          <p:cNvSpPr txBox="1">
            <a:spLocks noChangeArrowheads="1"/>
          </p:cNvSpPr>
          <p:nvPr/>
        </p:nvSpPr>
        <p:spPr bwMode="auto">
          <a:xfrm>
            <a:off x="2902347" y="3429000"/>
            <a:ext cx="4114800" cy="89255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lIns="90488" tIns="182880" rIns="90488" bIns="182880">
            <a:spAutoFit/>
          </a:bodyPr>
          <a:lstStyle/>
          <a:p>
            <a:pPr algn="ctr">
              <a:spcBef>
                <a:spcPts val="600"/>
              </a:spcBef>
              <a:defRPr/>
            </a:pPr>
            <a:r>
              <a:rPr lang="en-US" sz="3400" i="1" dirty="0" smtClean="0">
                <a:solidFill>
                  <a:srgbClr val="C00000"/>
                </a:solidFill>
                <a:latin typeface="Gill Sans MT" pitchFamily="34" charset="0"/>
              </a:rPr>
              <a:t>How to incentivize? </a:t>
            </a:r>
            <a:endParaRPr lang="en-US" sz="3400" b="1" dirty="0">
              <a:solidFill>
                <a:srgbClr val="C00000"/>
              </a:solidFill>
              <a:latin typeface="Gill Sans MT"/>
            </a:endParaRPr>
          </a:p>
        </p:txBody>
      </p:sp>
    </p:spTree>
    <p:extLst>
      <p:ext uri="{BB962C8B-B14F-4D97-AF65-F5344CB8AC3E}">
        <p14:creationId xmlns:p14="http://schemas.microsoft.com/office/powerpoint/2010/main" val="166319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74638"/>
            <a:ext cx="8636318" cy="1143000"/>
          </a:xfrm>
        </p:spPr>
        <p:txBody>
          <a:bodyPr>
            <a:noAutofit/>
          </a:bodyPr>
          <a:lstStyle/>
          <a:p>
            <a:pPr algn="l"/>
            <a:r>
              <a:rPr lang="en-US" sz="4000" b="1" dirty="0" smtClean="0">
                <a:solidFill>
                  <a:srgbClr val="C00000"/>
                </a:solidFill>
              </a:rPr>
              <a:t>Identify shortcut: </a:t>
            </a:r>
            <a:r>
              <a:rPr lang="en-US" sz="4000" b="1" dirty="0">
                <a:solidFill>
                  <a:srgbClr val="0070C0"/>
                </a:solidFill>
              </a:rPr>
              <a:t>overlapping </a:t>
            </a:r>
            <a:r>
              <a:rPr lang="en-US" sz="4000" b="1" dirty="0" smtClean="0">
                <a:solidFill>
                  <a:srgbClr val="0070C0"/>
                </a:solidFill>
              </a:rPr>
              <a:t>segment</a:t>
            </a:r>
            <a:endParaRPr lang="en-US" sz="4000" dirty="0"/>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3"/>
          <a:stretch>
            <a:fillRect/>
          </a:stretch>
        </p:blipFill>
        <p:spPr>
          <a:xfrm>
            <a:off x="514350" y="4114800"/>
            <a:ext cx="3981450" cy="2424689"/>
          </a:xfrm>
          <a:prstGeom prst="rect">
            <a:avLst/>
          </a:prstGeom>
        </p:spPr>
      </p:pic>
      <p:sp>
        <p:nvSpPr>
          <p:cNvPr id="9" name="Content Placeholder 2"/>
          <p:cNvSpPr txBox="1">
            <a:spLocks/>
          </p:cNvSpPr>
          <p:nvPr/>
        </p:nvSpPr>
        <p:spPr>
          <a:xfrm>
            <a:off x="5410200" y="5650560"/>
            <a:ext cx="3352799" cy="5029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C00000"/>
                </a:solidFill>
              </a:rPr>
              <a:t>Dynamic Time Warping</a:t>
            </a:r>
            <a:endParaRPr lang="en-US" sz="2400" b="1" dirty="0">
              <a:solidFill>
                <a:srgbClr val="C00000"/>
              </a:solidFill>
            </a:endParaRPr>
          </a:p>
        </p:txBody>
      </p:sp>
      <p:pic>
        <p:nvPicPr>
          <p:cNvPr id="8" name="Picture 7"/>
          <p:cNvPicPr>
            <a:picLocks noChangeAspect="1"/>
          </p:cNvPicPr>
          <p:nvPr/>
        </p:nvPicPr>
        <p:blipFill>
          <a:blip r:embed="rId4"/>
          <a:stretch>
            <a:fillRect/>
          </a:stretch>
        </p:blipFill>
        <p:spPr>
          <a:xfrm>
            <a:off x="457200" y="1328287"/>
            <a:ext cx="4460507" cy="2862713"/>
          </a:xfrm>
          <a:prstGeom prst="rect">
            <a:avLst/>
          </a:prstGeom>
        </p:spPr>
      </p:pic>
      <p:pic>
        <p:nvPicPr>
          <p:cNvPr id="12" name="Picture 11"/>
          <p:cNvPicPr>
            <a:picLocks noChangeAspect="1"/>
          </p:cNvPicPr>
          <p:nvPr/>
        </p:nvPicPr>
        <p:blipFill>
          <a:blip r:embed="rId5"/>
          <a:stretch>
            <a:fillRect/>
          </a:stretch>
        </p:blipFill>
        <p:spPr>
          <a:xfrm>
            <a:off x="4648200" y="1905000"/>
            <a:ext cx="4292919" cy="3739680"/>
          </a:xfrm>
          <a:prstGeom prst="rect">
            <a:avLst/>
          </a:prstGeom>
        </p:spPr>
      </p:pic>
    </p:spTree>
    <p:extLst>
      <p:ext uri="{BB962C8B-B14F-4D97-AF65-F5344CB8AC3E}">
        <p14:creationId xmlns:p14="http://schemas.microsoft.com/office/powerpoint/2010/main" val="2147355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608637"/>
            <a:ext cx="8610600" cy="792163"/>
          </a:xfrm>
        </p:spPr>
        <p:txBody>
          <a:bodyPr>
            <a:normAutofit/>
          </a:bodyPr>
          <a:lstStyle/>
          <a:p>
            <a:r>
              <a:rPr lang="en-US" b="1" dirty="0" err="1" smtClean="0">
                <a:solidFill>
                  <a:srgbClr val="0070C0"/>
                </a:solidFill>
              </a:rPr>
              <a:t>WiFi</a:t>
            </a:r>
            <a:r>
              <a:rPr lang="en-US" b="1" dirty="0" smtClean="0">
                <a:solidFill>
                  <a:srgbClr val="0070C0"/>
                </a:solidFill>
              </a:rPr>
              <a:t> distances </a:t>
            </a:r>
            <a:r>
              <a:rPr lang="en-US" b="1" dirty="0">
                <a:solidFill>
                  <a:srgbClr val="0070C0"/>
                </a:solidFill>
              </a:rPr>
              <a:t>exhibit </a:t>
            </a:r>
            <a:r>
              <a:rPr lang="en-US" b="1" dirty="0" smtClean="0">
                <a:solidFill>
                  <a:srgbClr val="C00000"/>
                </a:solidFill>
              </a:rPr>
              <a:t>V-shape</a:t>
            </a:r>
            <a:r>
              <a:rPr lang="en-US" b="1" dirty="0" smtClean="0">
                <a:solidFill>
                  <a:srgbClr val="0070C0"/>
                </a:solidFill>
              </a:rPr>
              <a:t> trends </a:t>
            </a:r>
            <a:r>
              <a:rPr lang="en-US" b="1" i="1" dirty="0" smtClean="0">
                <a:solidFill>
                  <a:srgbClr val="C00000"/>
                </a:solidFill>
              </a:rPr>
              <a:t>mutually</a:t>
            </a:r>
            <a:endParaRPr lang="en-US" b="1" dirty="0" smtClean="0">
              <a:solidFill>
                <a:srgbClr val="C00000"/>
              </a:solidFill>
            </a:endParaRPr>
          </a:p>
        </p:txBody>
      </p:sp>
      <p:pic>
        <p:nvPicPr>
          <p:cNvPr id="5" name="Picture 4"/>
          <p:cNvPicPr>
            <a:picLocks noChangeAspect="1"/>
          </p:cNvPicPr>
          <p:nvPr/>
        </p:nvPicPr>
        <p:blipFill>
          <a:blip r:embed="rId3"/>
          <a:stretch>
            <a:fillRect/>
          </a:stretch>
        </p:blipFill>
        <p:spPr>
          <a:xfrm>
            <a:off x="2825160" y="1883706"/>
            <a:ext cx="6324600" cy="3275239"/>
          </a:xfrm>
          <a:prstGeom prst="rect">
            <a:avLst/>
          </a:prstGeom>
        </p:spPr>
      </p:pic>
      <p:pic>
        <p:nvPicPr>
          <p:cNvPr id="6" name="Picture 5"/>
          <p:cNvPicPr>
            <a:picLocks noChangeAspect="1"/>
          </p:cNvPicPr>
          <p:nvPr/>
        </p:nvPicPr>
        <p:blipFill>
          <a:blip r:embed="rId4"/>
          <a:stretch>
            <a:fillRect/>
          </a:stretch>
        </p:blipFill>
        <p:spPr>
          <a:xfrm>
            <a:off x="-76200" y="1883706"/>
            <a:ext cx="2984413" cy="2688294"/>
          </a:xfrm>
          <a:prstGeom prst="rect">
            <a:avLst/>
          </a:prstGeom>
        </p:spPr>
      </p:pic>
      <p:sp>
        <p:nvSpPr>
          <p:cNvPr id="7" name="Oval 6"/>
          <p:cNvSpPr/>
          <p:nvPr/>
        </p:nvSpPr>
        <p:spPr>
          <a:xfrm>
            <a:off x="1072560" y="3429000"/>
            <a:ext cx="384639" cy="381000"/>
          </a:xfrm>
          <a:prstGeom prst="ellipse">
            <a:avLst/>
          </a:prstGeom>
          <a:gradFill>
            <a:gsLst>
              <a:gs pos="0">
                <a:srgbClr val="0070C0">
                  <a:shade val="30000"/>
                  <a:satMod val="115000"/>
                </a:srgbClr>
              </a:gs>
              <a:gs pos="22000">
                <a:srgbClr val="0070C0">
                  <a:shade val="67500"/>
                  <a:satMod val="115000"/>
                </a:srgbClr>
              </a:gs>
              <a:gs pos="100000">
                <a:srgbClr val="FFC00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97921" y="3733800"/>
            <a:ext cx="384639" cy="381000"/>
          </a:xfrm>
          <a:prstGeom prst="ellipse">
            <a:avLst/>
          </a:prstGeom>
          <a:gradFill>
            <a:gsLst>
              <a:gs pos="0">
                <a:srgbClr val="0070C0">
                  <a:shade val="30000"/>
                  <a:satMod val="115000"/>
                </a:srgbClr>
              </a:gs>
              <a:gs pos="22000">
                <a:srgbClr val="0070C0">
                  <a:shade val="67500"/>
                  <a:satMod val="115000"/>
                </a:srgbClr>
              </a:gs>
              <a:gs pos="100000">
                <a:srgbClr val="FFC00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01960" y="3733800"/>
            <a:ext cx="384639" cy="381000"/>
          </a:xfrm>
          <a:prstGeom prst="ellipse">
            <a:avLst/>
          </a:prstGeom>
          <a:gradFill>
            <a:gsLst>
              <a:gs pos="0">
                <a:srgbClr val="0070C0">
                  <a:shade val="30000"/>
                  <a:satMod val="115000"/>
                </a:srgbClr>
              </a:gs>
              <a:gs pos="22000">
                <a:srgbClr val="0070C0">
                  <a:shade val="67500"/>
                  <a:satMod val="115000"/>
                </a:srgbClr>
              </a:gs>
              <a:gs pos="100000">
                <a:srgbClr val="FFC000"/>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7199" y="1785734"/>
            <a:ext cx="682251" cy="55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6"/>
          <a:stretch>
            <a:fillRect/>
          </a:stretch>
        </p:blipFill>
        <p:spPr>
          <a:xfrm>
            <a:off x="1882993" y="3817620"/>
            <a:ext cx="1116993" cy="400814"/>
          </a:xfrm>
          <a:prstGeom prst="rect">
            <a:avLst/>
          </a:prstGeom>
        </p:spPr>
      </p:pic>
      <p:sp>
        <p:nvSpPr>
          <p:cNvPr id="13" name="Title 1"/>
          <p:cNvSpPr>
            <a:spLocks noGrp="1"/>
          </p:cNvSpPr>
          <p:nvPr>
            <p:ph type="title"/>
          </p:nvPr>
        </p:nvSpPr>
        <p:spPr>
          <a:xfrm>
            <a:off x="304801" y="274638"/>
            <a:ext cx="8636318" cy="1143000"/>
          </a:xfrm>
        </p:spPr>
        <p:txBody>
          <a:bodyPr>
            <a:noAutofit/>
          </a:bodyPr>
          <a:lstStyle/>
          <a:p>
            <a:pPr algn="l"/>
            <a:r>
              <a:rPr lang="en-US" sz="4000" b="1" dirty="0" smtClean="0">
                <a:solidFill>
                  <a:srgbClr val="C00000"/>
                </a:solidFill>
              </a:rPr>
              <a:t>Identify shortcut: </a:t>
            </a:r>
            <a:r>
              <a:rPr lang="en-US" sz="4000" b="1" dirty="0" smtClean="0">
                <a:solidFill>
                  <a:srgbClr val="0070C0"/>
                </a:solidFill>
              </a:rPr>
              <a:t>crossing point</a:t>
            </a:r>
            <a:endParaRPr lang="en-US" sz="4000" dirty="0"/>
          </a:p>
        </p:txBody>
      </p:sp>
    </p:spTree>
    <p:extLst>
      <p:ext uri="{BB962C8B-B14F-4D97-AF65-F5344CB8AC3E}">
        <p14:creationId xmlns:p14="http://schemas.microsoft.com/office/powerpoint/2010/main" val="184371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a:spLocks noGrp="1"/>
          </p:cNvSpPr>
          <p:nvPr>
            <p:ph type="title"/>
          </p:nvPr>
        </p:nvSpPr>
        <p:spPr>
          <a:xfrm>
            <a:off x="381000" y="381000"/>
            <a:ext cx="8534400" cy="1143000"/>
          </a:xfrm>
        </p:spPr>
        <p:txBody>
          <a:bodyPr>
            <a:noAutofit/>
          </a:bodyPr>
          <a:lstStyle/>
          <a:p>
            <a:pPr lvl="1" algn="l" rtl="0">
              <a:spcBef>
                <a:spcPct val="0"/>
              </a:spcBef>
            </a:pPr>
            <a:r>
              <a:rPr lang="en-US" sz="4000" b="1" kern="1200" dirty="0" smtClean="0">
                <a:solidFill>
                  <a:srgbClr val="C00000"/>
                </a:solidFill>
                <a:latin typeface="+mj-lt"/>
                <a:ea typeface="+mj-ea"/>
                <a:cs typeface="+mj-cs"/>
              </a:rPr>
              <a:t>Merge traces </a:t>
            </a:r>
            <a:r>
              <a:rPr lang="en-US" sz="4000" b="1" kern="1200" dirty="0" smtClean="0">
                <a:solidFill>
                  <a:srgbClr val="0070C0"/>
                </a:solidFill>
                <a:latin typeface="+mj-lt"/>
                <a:ea typeface="+mj-ea"/>
                <a:cs typeface="+mj-cs"/>
              </a:rPr>
              <a:t>to increase coverage</a:t>
            </a:r>
            <a:endParaRPr lang="en-US" sz="4000" b="1" kern="1200" dirty="0">
              <a:solidFill>
                <a:srgbClr val="0070C0"/>
              </a:solidFill>
              <a:latin typeface="+mj-lt"/>
              <a:ea typeface="+mj-ea"/>
              <a:cs typeface="+mj-cs"/>
            </a:endParaRPr>
          </a:p>
        </p:txBody>
      </p:sp>
      <p:grpSp>
        <p:nvGrpSpPr>
          <p:cNvPr id="59" name="Group 58"/>
          <p:cNvGrpSpPr/>
          <p:nvPr/>
        </p:nvGrpSpPr>
        <p:grpSpPr>
          <a:xfrm>
            <a:off x="1650394" y="1684087"/>
            <a:ext cx="1550006" cy="557503"/>
            <a:chOff x="1371601" y="3429000"/>
            <a:chExt cx="2971799" cy="718349"/>
          </a:xfrm>
        </p:grpSpPr>
        <p:cxnSp>
          <p:nvCxnSpPr>
            <p:cNvPr id="61" name="Straight Connector 60"/>
            <p:cNvCxnSpPr/>
            <p:nvPr/>
          </p:nvCxnSpPr>
          <p:spPr>
            <a:xfrm flipV="1">
              <a:off x="4319174" y="3429000"/>
              <a:ext cx="0" cy="71834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371601" y="4147349"/>
              <a:ext cx="2971799"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1651347" y="2895610"/>
            <a:ext cx="1549509" cy="608831"/>
            <a:chOff x="1371601" y="4387207"/>
            <a:chExt cx="3199447" cy="784486"/>
          </a:xfrm>
        </p:grpSpPr>
        <p:cxnSp>
          <p:nvCxnSpPr>
            <p:cNvPr id="65" name="Straight Connector 64"/>
            <p:cNvCxnSpPr/>
            <p:nvPr/>
          </p:nvCxnSpPr>
          <p:spPr>
            <a:xfrm>
              <a:off x="1371601" y="5144601"/>
              <a:ext cx="319944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4571047" y="4387207"/>
              <a:ext cx="1" cy="78448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1650395" y="4018027"/>
            <a:ext cx="1550006" cy="459551"/>
            <a:chOff x="2104073" y="4629132"/>
            <a:chExt cx="2971799" cy="592138"/>
          </a:xfrm>
        </p:grpSpPr>
        <p:cxnSp>
          <p:nvCxnSpPr>
            <p:cNvPr id="68" name="Straight Connector 67"/>
            <p:cNvCxnSpPr/>
            <p:nvPr/>
          </p:nvCxnSpPr>
          <p:spPr>
            <a:xfrm flipH="1">
              <a:off x="2104073" y="5193078"/>
              <a:ext cx="2971799" cy="2819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120265" y="4629132"/>
              <a:ext cx="13335" cy="56394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755621" y="5113655"/>
            <a:ext cx="1495122" cy="559469"/>
            <a:chOff x="3991428" y="3117850"/>
            <a:chExt cx="2866572" cy="720883"/>
          </a:xfrm>
        </p:grpSpPr>
        <p:cxnSp>
          <p:nvCxnSpPr>
            <p:cNvPr id="71" name="Straight Connector 70"/>
            <p:cNvCxnSpPr/>
            <p:nvPr/>
          </p:nvCxnSpPr>
          <p:spPr>
            <a:xfrm>
              <a:off x="3991428" y="3124200"/>
              <a:ext cx="2866572"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845300" y="3117850"/>
              <a:ext cx="0" cy="720883"/>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685213" y="5609333"/>
            <a:ext cx="1525221" cy="621589"/>
            <a:chOff x="4397375" y="2590800"/>
            <a:chExt cx="2438400" cy="2432050"/>
          </a:xfrm>
        </p:grpSpPr>
        <p:cxnSp>
          <p:nvCxnSpPr>
            <p:cNvPr id="74" name="Straight Connector 73"/>
            <p:cNvCxnSpPr/>
            <p:nvPr/>
          </p:nvCxnSpPr>
          <p:spPr>
            <a:xfrm>
              <a:off x="4419600" y="2590800"/>
              <a:ext cx="0" cy="15240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397375" y="4114800"/>
              <a:ext cx="242266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835775" y="4089400"/>
              <a:ext cx="0" cy="93345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393" y="1858791"/>
            <a:ext cx="682251" cy="55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4"/>
          <a:stretch>
            <a:fillRect/>
          </a:stretch>
        </p:blipFill>
        <p:spPr>
          <a:xfrm>
            <a:off x="304800" y="4018027"/>
            <a:ext cx="1116993" cy="400814"/>
          </a:xfrm>
          <a:prstGeom prst="rect">
            <a:avLst/>
          </a:prstGeom>
        </p:spPr>
      </p:pic>
      <p:pic>
        <p:nvPicPr>
          <p:cNvPr id="24" name="Picture 23"/>
          <p:cNvPicPr>
            <a:picLocks noChangeAspect="1"/>
          </p:cNvPicPr>
          <p:nvPr/>
        </p:nvPicPr>
        <p:blipFill>
          <a:blip r:embed="rId5"/>
          <a:stretch>
            <a:fillRect/>
          </a:stretch>
        </p:blipFill>
        <p:spPr>
          <a:xfrm>
            <a:off x="588253" y="2926244"/>
            <a:ext cx="525191" cy="626204"/>
          </a:xfrm>
          <a:prstGeom prst="rect">
            <a:avLst/>
          </a:prstGeom>
        </p:spPr>
      </p:pic>
      <p:pic>
        <p:nvPicPr>
          <p:cNvPr id="112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848" y="5598637"/>
            <a:ext cx="682251" cy="64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034" y="4707050"/>
            <a:ext cx="609015" cy="60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1858791"/>
            <a:ext cx="2512405" cy="1598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Group 35"/>
          <p:cNvGrpSpPr/>
          <p:nvPr/>
        </p:nvGrpSpPr>
        <p:grpSpPr>
          <a:xfrm>
            <a:off x="6141051" y="4707049"/>
            <a:ext cx="779144" cy="1246947"/>
            <a:chOff x="1219200" y="3646034"/>
            <a:chExt cx="551170" cy="945976"/>
          </a:xfrm>
        </p:grpSpPr>
        <p:pic>
          <p:nvPicPr>
            <p:cNvPr id="37" name="Picture 36"/>
            <p:cNvPicPr>
              <a:picLocks noChangeAspect="1"/>
            </p:cNvPicPr>
            <p:nvPr/>
          </p:nvPicPr>
          <p:blipFill>
            <a:blip r:embed="rId9"/>
            <a:stretch>
              <a:fillRect/>
            </a:stretch>
          </p:blipFill>
          <p:spPr>
            <a:xfrm flipH="1">
              <a:off x="1219200" y="3646034"/>
              <a:ext cx="457200" cy="945976"/>
            </a:xfrm>
            <a:prstGeom prst="rect">
              <a:avLst/>
            </a:prstGeom>
          </p:spPr>
        </p:pic>
        <p:pic>
          <p:nvPicPr>
            <p:cNvPr id="38" name="Picture 37"/>
            <p:cNvPicPr>
              <a:picLocks noChangeAspect="1"/>
            </p:cNvPicPr>
            <p:nvPr/>
          </p:nvPicPr>
          <p:blipFill>
            <a:blip r:embed="rId10"/>
            <a:stretch>
              <a:fillRect/>
            </a:stretch>
          </p:blipFill>
          <p:spPr>
            <a:xfrm rot="1338872">
              <a:off x="1586069" y="3806321"/>
              <a:ext cx="184301" cy="363293"/>
            </a:xfrm>
            <a:prstGeom prst="rect">
              <a:avLst/>
            </a:prstGeom>
          </p:spPr>
        </p:pic>
      </p:grpSp>
      <p:grpSp>
        <p:nvGrpSpPr>
          <p:cNvPr id="28" name="Group 27"/>
          <p:cNvGrpSpPr/>
          <p:nvPr/>
        </p:nvGrpSpPr>
        <p:grpSpPr>
          <a:xfrm>
            <a:off x="6247617" y="2525294"/>
            <a:ext cx="1296183" cy="650899"/>
            <a:chOff x="1371601" y="2590800"/>
            <a:chExt cx="5874065" cy="2630471"/>
          </a:xfrm>
        </p:grpSpPr>
        <p:grpSp>
          <p:nvGrpSpPr>
            <p:cNvPr id="29" name="Group 28"/>
            <p:cNvGrpSpPr/>
            <p:nvPr/>
          </p:nvGrpSpPr>
          <p:grpSpPr>
            <a:xfrm>
              <a:off x="1371601" y="3429000"/>
              <a:ext cx="2971799" cy="718349"/>
              <a:chOff x="1371601" y="3429000"/>
              <a:chExt cx="2971799" cy="718349"/>
            </a:xfrm>
          </p:grpSpPr>
          <p:cxnSp>
            <p:nvCxnSpPr>
              <p:cNvPr id="46" name="Straight Connector 45"/>
              <p:cNvCxnSpPr/>
              <p:nvPr/>
            </p:nvCxnSpPr>
            <p:spPr>
              <a:xfrm flipV="1">
                <a:off x="4319174" y="3429000"/>
                <a:ext cx="0" cy="71834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371601" y="4147349"/>
                <a:ext cx="2971799"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371601" y="4384414"/>
              <a:ext cx="3199447" cy="784486"/>
              <a:chOff x="1371601" y="4384414"/>
              <a:chExt cx="3199447" cy="784486"/>
            </a:xfrm>
          </p:grpSpPr>
          <p:cxnSp>
            <p:nvCxnSpPr>
              <p:cNvPr id="44" name="Straight Connector 43"/>
              <p:cNvCxnSpPr/>
              <p:nvPr/>
            </p:nvCxnSpPr>
            <p:spPr>
              <a:xfrm>
                <a:off x="1371601" y="5144601"/>
                <a:ext cx="319944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571047" y="4384414"/>
                <a:ext cx="1" cy="78448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104072" y="3692565"/>
              <a:ext cx="5141594" cy="1528706"/>
              <a:chOff x="2104072" y="3692565"/>
              <a:chExt cx="5141594" cy="1528706"/>
            </a:xfrm>
          </p:grpSpPr>
          <p:cxnSp>
            <p:nvCxnSpPr>
              <p:cNvPr id="42" name="Straight Connector 41"/>
              <p:cNvCxnSpPr/>
              <p:nvPr/>
            </p:nvCxnSpPr>
            <p:spPr>
              <a:xfrm flipH="1">
                <a:off x="2104072" y="5221270"/>
                <a:ext cx="514159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120265" y="3692565"/>
                <a:ext cx="13335" cy="152870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371601" y="3117850"/>
              <a:ext cx="5486399" cy="885577"/>
              <a:chOff x="1371601" y="3117850"/>
              <a:chExt cx="5486399" cy="885577"/>
            </a:xfrm>
          </p:grpSpPr>
          <p:cxnSp>
            <p:nvCxnSpPr>
              <p:cNvPr id="40" name="Straight Connector 39"/>
              <p:cNvCxnSpPr/>
              <p:nvPr/>
            </p:nvCxnSpPr>
            <p:spPr>
              <a:xfrm>
                <a:off x="1371601" y="3124200"/>
                <a:ext cx="5486399"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45300" y="3117850"/>
                <a:ext cx="0" cy="885577"/>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397375" y="2590800"/>
              <a:ext cx="2438400" cy="2432050"/>
              <a:chOff x="4397375" y="2590800"/>
              <a:chExt cx="2438400" cy="2432050"/>
            </a:xfrm>
          </p:grpSpPr>
          <p:cxnSp>
            <p:nvCxnSpPr>
              <p:cNvPr id="34" name="Straight Connector 33"/>
              <p:cNvCxnSpPr/>
              <p:nvPr/>
            </p:nvCxnSpPr>
            <p:spPr>
              <a:xfrm>
                <a:off x="4419600" y="2590800"/>
                <a:ext cx="0" cy="15240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97375" y="4114800"/>
                <a:ext cx="242266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35775" y="4089400"/>
                <a:ext cx="0" cy="93345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grpSp>
      <p:sp>
        <p:nvSpPr>
          <p:cNvPr id="2" name="Right Arrow 1"/>
          <p:cNvSpPr/>
          <p:nvPr/>
        </p:nvSpPr>
        <p:spPr>
          <a:xfrm rot="16200000">
            <a:off x="5721951" y="3991607"/>
            <a:ext cx="838200" cy="453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5400000">
            <a:off x="6360927" y="3639354"/>
            <a:ext cx="838200" cy="453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48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2.22222E-6 1.11111E-6 L 0.41042 0.12778 " pathEditMode="relative" ptsTypes="AA">
                                      <p:cBhvr>
                                        <p:cTn id="8" dur="2000" fill="hold"/>
                                        <p:tgtEl>
                                          <p:spTgt spid="5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22222E-6 -7.77778E-6 L 0.44167 -0.07778 " pathEditMode="relative" ptsTypes="AA">
                                      <p:cBhvr>
                                        <p:cTn id="10" dur="2000" fill="hold"/>
                                        <p:tgtEl>
                                          <p:spTgt spid="64"/>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11111E-6 3.33333E-6 L 0.45833 -0.22222 " pathEditMode="relative" ptsTypes="AA">
                                      <p:cBhvr>
                                        <p:cTn id="12" dur="2000" fill="hold"/>
                                        <p:tgtEl>
                                          <p:spTgt spid="67"/>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4.72222E-6 4.81481E-6 L 0.45833 -0.36667 " pathEditMode="relative" ptsTypes="AA">
                                      <p:cBhvr>
                                        <p:cTn id="14" dur="2000" fill="hold"/>
                                        <p:tgtEl>
                                          <p:spTgt spid="70"/>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1.66667E-6 8.67362E-19 L 0.47083 -0.44166 " pathEditMode="relative" ptsTypes="AA">
                                      <p:cBhvr>
                                        <p:cTn id="16" dur="2000" fill="hold"/>
                                        <p:tgtEl>
                                          <p:spTgt spid="73"/>
                                        </p:tgtEl>
                                        <p:attrNameLst>
                                          <p:attrName>ppt_x</p:attrName>
                                          <p:attrName>ppt_y</p:attrName>
                                        </p:attrNameLst>
                                      </p:cBhvr>
                                    </p:animMotion>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3"/>
          <p:cNvSpPr>
            <a:spLocks noChangeAspect="1" noChangeArrowheads="1" noTextEdit="1"/>
          </p:cNvSpPr>
          <p:nvPr/>
        </p:nvSpPr>
        <p:spPr bwMode="auto">
          <a:xfrm>
            <a:off x="2003426" y="1661080"/>
            <a:ext cx="5464174" cy="435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a:spLocks noGrp="1"/>
          </p:cNvSpPr>
          <p:nvPr>
            <p:ph type="title"/>
          </p:nvPr>
        </p:nvSpPr>
        <p:spPr>
          <a:xfrm>
            <a:off x="381000" y="381000"/>
            <a:ext cx="8534400" cy="1143000"/>
          </a:xfrm>
        </p:spPr>
        <p:txBody>
          <a:bodyPr>
            <a:noAutofit/>
          </a:bodyPr>
          <a:lstStyle/>
          <a:p>
            <a:pPr lvl="1" algn="l" rtl="0">
              <a:spcBef>
                <a:spcPct val="0"/>
              </a:spcBef>
            </a:pPr>
            <a:r>
              <a:rPr lang="en-US" sz="4000" b="1" kern="1200" dirty="0" smtClean="0">
                <a:solidFill>
                  <a:srgbClr val="0070C0"/>
                </a:solidFill>
                <a:latin typeface="+mj-lt"/>
                <a:ea typeface="+mj-ea"/>
                <a:cs typeface="+mj-cs"/>
              </a:rPr>
              <a:t>Design goals &amp; </a:t>
            </a:r>
            <a:r>
              <a:rPr lang="en-US" sz="4000" b="1" kern="1200" dirty="0" smtClean="0">
                <a:solidFill>
                  <a:srgbClr val="C00000"/>
                </a:solidFill>
                <a:latin typeface="+mj-lt"/>
                <a:ea typeface="+mj-ea"/>
                <a:cs typeface="+mj-cs"/>
              </a:rPr>
              <a:t>Summary</a:t>
            </a:r>
            <a:endParaRPr lang="en-US" sz="4000" b="1" kern="1200" dirty="0">
              <a:solidFill>
                <a:srgbClr val="C00000"/>
              </a:solidFill>
              <a:latin typeface="+mj-lt"/>
              <a:ea typeface="+mj-ea"/>
              <a:cs typeface="+mj-cs"/>
            </a:endParaRPr>
          </a:p>
        </p:txBody>
      </p:sp>
      <p:sp>
        <p:nvSpPr>
          <p:cNvPr id="6" name="Content Placeholder 2"/>
          <p:cNvSpPr>
            <a:spLocks noGrp="1"/>
          </p:cNvSpPr>
          <p:nvPr>
            <p:ph idx="1"/>
          </p:nvPr>
        </p:nvSpPr>
        <p:spPr>
          <a:xfrm>
            <a:off x="381000" y="1371600"/>
            <a:ext cx="8305800" cy="5181600"/>
          </a:xfrm>
        </p:spPr>
        <p:txBody>
          <a:bodyPr>
            <a:normAutofit/>
          </a:bodyPr>
          <a:lstStyle/>
          <a:p>
            <a:pPr marL="742950" indent="-742950">
              <a:buFont typeface="+mj-lt"/>
              <a:buAutoNum type="arabicPeriod"/>
            </a:pPr>
            <a:r>
              <a:rPr lang="en-US" b="1" dirty="0" smtClean="0">
                <a:solidFill>
                  <a:srgbClr val="0070C0"/>
                </a:solidFill>
              </a:rPr>
              <a:t>Efficient image capture</a:t>
            </a:r>
          </a:p>
          <a:p>
            <a:pPr lvl="1"/>
            <a:r>
              <a:rPr lang="en-US" sz="2400" b="1" dirty="0" smtClean="0">
                <a:solidFill>
                  <a:srgbClr val="0070C0"/>
                </a:solidFill>
              </a:rPr>
              <a:t>Reduce capture/processing cost</a:t>
            </a:r>
          </a:p>
          <a:p>
            <a:pPr lvl="1"/>
            <a:r>
              <a:rPr lang="en-US" b="1" dirty="0" smtClean="0">
                <a:solidFill>
                  <a:srgbClr val="C00000"/>
                </a:solidFill>
              </a:rPr>
              <a:t>Motion hints to trigger image capture</a:t>
            </a:r>
          </a:p>
          <a:p>
            <a:pPr marL="742950" indent="-742950">
              <a:buFont typeface="+mj-lt"/>
              <a:buAutoNum type="arabicPeriod"/>
            </a:pPr>
            <a:r>
              <a:rPr lang="en-US" b="1" dirty="0" smtClean="0">
                <a:solidFill>
                  <a:srgbClr val="0070C0"/>
                </a:solidFill>
              </a:rPr>
              <a:t>Correct and timely direction</a:t>
            </a:r>
          </a:p>
          <a:p>
            <a:pPr lvl="1"/>
            <a:r>
              <a:rPr lang="en-US" sz="2400" b="1" dirty="0" smtClean="0">
                <a:solidFill>
                  <a:srgbClr val="0070C0"/>
                </a:solidFill>
              </a:rPr>
              <a:t>Synchronized with user’s progress</a:t>
            </a:r>
          </a:p>
          <a:p>
            <a:pPr lvl="1"/>
            <a:r>
              <a:rPr lang="en-US" b="1" dirty="0" smtClean="0">
                <a:solidFill>
                  <a:srgbClr val="C00000"/>
                </a:solidFill>
              </a:rPr>
              <a:t>Track user’s progress on the trace: sensor fusion</a:t>
            </a:r>
          </a:p>
          <a:p>
            <a:pPr marL="742950" indent="-742950">
              <a:buFont typeface="+mj-lt"/>
              <a:buAutoNum type="arabicPeriod"/>
            </a:pPr>
            <a:r>
              <a:rPr lang="en-US" b="1" dirty="0" smtClean="0">
                <a:solidFill>
                  <a:srgbClr val="0070C0"/>
                </a:solidFill>
              </a:rPr>
              <a:t>Identify shortcut</a:t>
            </a:r>
          </a:p>
          <a:p>
            <a:pPr lvl="1"/>
            <a:r>
              <a:rPr lang="en-US" b="1" dirty="0" smtClean="0">
                <a:solidFill>
                  <a:srgbClr val="C00000"/>
                </a:solidFill>
              </a:rPr>
              <a:t>Identifying overlapping segments, crossing points</a:t>
            </a:r>
            <a:endParaRPr lang="en-US" b="1" dirty="0">
              <a:solidFill>
                <a:srgbClr val="C00000"/>
              </a:solidFill>
            </a:endParaRPr>
          </a:p>
        </p:txBody>
      </p:sp>
      <p:sp>
        <p:nvSpPr>
          <p:cNvPr id="8" name="Text Box 40"/>
          <p:cNvSpPr txBox="1">
            <a:spLocks noChangeArrowheads="1"/>
          </p:cNvSpPr>
          <p:nvPr/>
        </p:nvSpPr>
        <p:spPr bwMode="auto">
          <a:xfrm>
            <a:off x="430212" y="5660648"/>
            <a:ext cx="8256588" cy="892552"/>
          </a:xfrm>
          <a:prstGeom prst="rect">
            <a:avLst/>
          </a:prstGeom>
          <a:solidFill>
            <a:srgbClr val="003478"/>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90488" tIns="182880" rIns="90488" bIns="182880">
            <a:spAutoFit/>
          </a:bodyPr>
          <a:lstStyle/>
          <a:p>
            <a:pPr algn="ctr">
              <a:spcBef>
                <a:spcPts val="600"/>
              </a:spcBef>
              <a:defRPr/>
            </a:pPr>
            <a:r>
              <a:rPr lang="en-US" sz="3400" i="1" baseline="0" dirty="0" smtClean="0">
                <a:solidFill>
                  <a:schemeClr val="bg1"/>
                </a:solidFill>
                <a:latin typeface="Gill Sans MT" pitchFamily="34" charset="0"/>
              </a:rPr>
              <a:t>Vision-guided Indoor </a:t>
            </a:r>
            <a:r>
              <a:rPr lang="en-US" sz="3400" i="1" dirty="0" smtClean="0">
                <a:solidFill>
                  <a:schemeClr val="bg1"/>
                </a:solidFill>
                <a:latin typeface="Gill Sans MT" pitchFamily="34" charset="0"/>
              </a:rPr>
              <a:t>N</a:t>
            </a:r>
            <a:r>
              <a:rPr lang="en-US" sz="3400" i="1" baseline="0" dirty="0" smtClean="0">
                <a:solidFill>
                  <a:schemeClr val="bg1"/>
                </a:solidFill>
                <a:latin typeface="Gill Sans MT" pitchFamily="34" charset="0"/>
              </a:rPr>
              <a:t>avigation</a:t>
            </a:r>
            <a:endParaRPr lang="en-US" sz="3400" b="1" dirty="0">
              <a:solidFill>
                <a:schemeClr val="bg1"/>
              </a:solidFill>
              <a:latin typeface="Gill Sans MT"/>
            </a:endParaRPr>
          </a:p>
        </p:txBody>
      </p:sp>
    </p:spTree>
    <p:extLst>
      <p:ext uri="{BB962C8B-B14F-4D97-AF65-F5344CB8AC3E}">
        <p14:creationId xmlns:p14="http://schemas.microsoft.com/office/powerpoint/2010/main" val="281303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6">
                                            <p:txEl>
                                              <p:pRg st="0" end="0"/>
                                            </p:txEl>
                                          </p:spTgt>
                                        </p:tgtEl>
                                        <p:attrNameLst>
                                          <p:attrName>style.opacity</p:attrName>
                                        </p:attrNameLst>
                                      </p:cBhvr>
                                      <p:to>
                                        <p:strVal val="0.25"/>
                                      </p:to>
                                    </p:set>
                                    <p:animEffect filter="image" prLst="opacity: 0.25">
                                      <p:cBhvr rctx="IE">
                                        <p:cTn id="19" dur="indefinite"/>
                                        <p:tgtEl>
                                          <p:spTgt spid="6">
                                            <p:txEl>
                                              <p:pRg st="0" end="0"/>
                                            </p:txEl>
                                          </p:spTgt>
                                        </p:tgtEl>
                                      </p:cBhvr>
                                    </p:animEffect>
                                  </p:childTnLst>
                                </p:cTn>
                              </p:par>
                              <p:par>
                                <p:cTn id="20" presetID="9" presetClass="emph" presetSubtype="0" nodeType="withEffect">
                                  <p:stCondLst>
                                    <p:cond delay="0"/>
                                  </p:stCondLst>
                                  <p:childTnLst>
                                    <p:set>
                                      <p:cBhvr rctx="PPT">
                                        <p:cTn id="21" dur="indefinite"/>
                                        <p:tgtEl>
                                          <p:spTgt spid="6">
                                            <p:txEl>
                                              <p:pRg st="1" end="1"/>
                                            </p:txEl>
                                          </p:spTgt>
                                        </p:tgtEl>
                                        <p:attrNameLst>
                                          <p:attrName>style.opacity</p:attrName>
                                        </p:attrNameLst>
                                      </p:cBhvr>
                                      <p:to>
                                        <p:strVal val="0.25"/>
                                      </p:to>
                                    </p:set>
                                    <p:animEffect filter="image" prLst="opacity: 0.25">
                                      <p:cBhvr rctx="IE">
                                        <p:cTn id="22" dur="indefinite"/>
                                        <p:tgtEl>
                                          <p:spTgt spid="6">
                                            <p:txEl>
                                              <p:pRg st="1" end="1"/>
                                            </p:txEl>
                                          </p:spTgt>
                                        </p:tgtEl>
                                      </p:cBhvr>
                                    </p:animEffect>
                                  </p:childTnLst>
                                </p:cTn>
                              </p:par>
                              <p:par>
                                <p:cTn id="23" presetID="9" presetClass="emph" presetSubtype="0" nodeType="withEffect">
                                  <p:stCondLst>
                                    <p:cond delay="0"/>
                                  </p:stCondLst>
                                  <p:childTnLst>
                                    <p:set>
                                      <p:cBhvr rctx="PPT">
                                        <p:cTn id="24" dur="indefinite"/>
                                        <p:tgtEl>
                                          <p:spTgt spid="6">
                                            <p:txEl>
                                              <p:pRg st="2" end="2"/>
                                            </p:txEl>
                                          </p:spTgt>
                                        </p:tgtEl>
                                        <p:attrNameLst>
                                          <p:attrName>style.opacity</p:attrName>
                                        </p:attrNameLst>
                                      </p:cBhvr>
                                      <p:to>
                                        <p:strVal val="0.25"/>
                                      </p:to>
                                    </p:set>
                                    <p:animEffect filter="image" prLst="opacity: 0.25">
                                      <p:cBhvr rctx="IE">
                                        <p:cTn id="25" dur="indefinite"/>
                                        <p:tgtEl>
                                          <p:spTgt spid="6">
                                            <p:txEl>
                                              <p:pRg st="2" end="2"/>
                                            </p:txEl>
                                          </p:spTgt>
                                        </p:tgtEl>
                                      </p:cBhvr>
                                    </p:animEffect>
                                  </p:childTnLst>
                                </p:cTn>
                              </p:par>
                              <p:par>
                                <p:cTn id="26" presetID="9" presetClass="emph" presetSubtype="0" nodeType="withEffect">
                                  <p:stCondLst>
                                    <p:cond delay="0"/>
                                  </p:stCondLst>
                                  <p:childTnLst>
                                    <p:set>
                                      <p:cBhvr rctx="PPT">
                                        <p:cTn id="27" dur="indefinite"/>
                                        <p:tgtEl>
                                          <p:spTgt spid="6">
                                            <p:txEl>
                                              <p:pRg st="3" end="3"/>
                                            </p:txEl>
                                          </p:spTgt>
                                        </p:tgtEl>
                                        <p:attrNameLst>
                                          <p:attrName>style.opacity</p:attrName>
                                        </p:attrNameLst>
                                      </p:cBhvr>
                                      <p:to>
                                        <p:strVal val="0.25"/>
                                      </p:to>
                                    </p:set>
                                    <p:animEffect filter="image" prLst="opacity: 0.25">
                                      <p:cBhvr rctx="IE">
                                        <p:cTn id="28" dur="indefinite"/>
                                        <p:tgtEl>
                                          <p:spTgt spid="6">
                                            <p:txEl>
                                              <p:pRg st="3" end="3"/>
                                            </p:txEl>
                                          </p:spTgt>
                                        </p:tgtEl>
                                      </p:cBhvr>
                                    </p:animEffect>
                                  </p:childTnLst>
                                </p:cTn>
                              </p:par>
                              <p:par>
                                <p:cTn id="29" presetID="9" presetClass="emph" presetSubtype="0" nodeType="withEffect">
                                  <p:stCondLst>
                                    <p:cond delay="0"/>
                                  </p:stCondLst>
                                  <p:childTnLst>
                                    <p:set>
                                      <p:cBhvr rctx="PPT">
                                        <p:cTn id="30" dur="indefinite"/>
                                        <p:tgtEl>
                                          <p:spTgt spid="6">
                                            <p:txEl>
                                              <p:pRg st="4" end="4"/>
                                            </p:txEl>
                                          </p:spTgt>
                                        </p:tgtEl>
                                        <p:attrNameLst>
                                          <p:attrName>style.opacity</p:attrName>
                                        </p:attrNameLst>
                                      </p:cBhvr>
                                      <p:to>
                                        <p:strVal val="0.25"/>
                                      </p:to>
                                    </p:set>
                                    <p:animEffect filter="image" prLst="opacity: 0.25">
                                      <p:cBhvr rctx="IE">
                                        <p:cTn id="31" dur="indefinite"/>
                                        <p:tgtEl>
                                          <p:spTgt spid="6">
                                            <p:txEl>
                                              <p:pRg st="4" end="4"/>
                                            </p:txEl>
                                          </p:spTgt>
                                        </p:tgtEl>
                                      </p:cBhvr>
                                    </p:animEffect>
                                  </p:childTnLst>
                                </p:cTn>
                              </p:par>
                              <p:par>
                                <p:cTn id="32" presetID="9" presetClass="emph" presetSubtype="0" nodeType="withEffect">
                                  <p:stCondLst>
                                    <p:cond delay="0"/>
                                  </p:stCondLst>
                                  <p:childTnLst>
                                    <p:set>
                                      <p:cBhvr rctx="PPT">
                                        <p:cTn id="33" dur="indefinite"/>
                                        <p:tgtEl>
                                          <p:spTgt spid="6">
                                            <p:txEl>
                                              <p:pRg st="5" end="5"/>
                                            </p:txEl>
                                          </p:spTgt>
                                        </p:tgtEl>
                                        <p:attrNameLst>
                                          <p:attrName>style.opacity</p:attrName>
                                        </p:attrNameLst>
                                      </p:cBhvr>
                                      <p:to>
                                        <p:strVal val="0.25"/>
                                      </p:to>
                                    </p:set>
                                    <p:animEffect filter="image" prLst="opacity: 0.25">
                                      <p:cBhvr rctx="IE">
                                        <p:cTn id="34" dur="indefinite"/>
                                        <p:tgtEl>
                                          <p:spTgt spid="6">
                                            <p:txEl>
                                              <p:pRg st="5" end="5"/>
                                            </p:txEl>
                                          </p:spTgt>
                                        </p:tgtEl>
                                      </p:cBhvr>
                                    </p:animEffect>
                                  </p:childTnLst>
                                </p:cTn>
                              </p:par>
                              <p:par>
                                <p:cTn id="35" presetID="9" presetClass="emph" presetSubtype="0" nodeType="withEffect">
                                  <p:stCondLst>
                                    <p:cond delay="0"/>
                                  </p:stCondLst>
                                  <p:childTnLst>
                                    <p:set>
                                      <p:cBhvr rctx="PPT">
                                        <p:cTn id="36" dur="indefinite"/>
                                        <p:tgtEl>
                                          <p:spTgt spid="6">
                                            <p:txEl>
                                              <p:pRg st="6" end="6"/>
                                            </p:txEl>
                                          </p:spTgt>
                                        </p:tgtEl>
                                        <p:attrNameLst>
                                          <p:attrName>style.opacity</p:attrName>
                                        </p:attrNameLst>
                                      </p:cBhvr>
                                      <p:to>
                                        <p:strVal val="0.25"/>
                                      </p:to>
                                    </p:set>
                                    <p:animEffect filter="image" prLst="opacity: 0.25">
                                      <p:cBhvr rctx="IE">
                                        <p:cTn id="37" dur="indefinite"/>
                                        <p:tgtEl>
                                          <p:spTgt spid="6">
                                            <p:txEl>
                                              <p:pRg st="6" end="6"/>
                                            </p:txEl>
                                          </p:spTgt>
                                        </p:tgtEl>
                                      </p:cBhvr>
                                    </p:animEffect>
                                  </p:childTnLst>
                                </p:cTn>
                              </p:par>
                              <p:par>
                                <p:cTn id="38" presetID="9" presetClass="emph" presetSubtype="0" nodeType="withEffect">
                                  <p:stCondLst>
                                    <p:cond delay="0"/>
                                  </p:stCondLst>
                                  <p:childTnLst>
                                    <p:set>
                                      <p:cBhvr rctx="PPT">
                                        <p:cTn id="39" dur="indefinite"/>
                                        <p:tgtEl>
                                          <p:spTgt spid="6">
                                            <p:txEl>
                                              <p:pRg st="7" end="7"/>
                                            </p:txEl>
                                          </p:spTgt>
                                        </p:tgtEl>
                                        <p:attrNameLst>
                                          <p:attrName>style.opacity</p:attrName>
                                        </p:attrNameLst>
                                      </p:cBhvr>
                                      <p:to>
                                        <p:strVal val="0.25"/>
                                      </p:to>
                                    </p:set>
                                    <p:animEffect filter="image" prLst="opacity: 0.25">
                                      <p:cBhvr rctx="IE">
                                        <p:cTn id="40" dur="indefinite"/>
                                        <p:tgtEl>
                                          <p:spTgt spid="6">
                                            <p:txEl>
                                              <p:pRg st="7" end="7"/>
                                            </p:txEl>
                                          </p:spTgt>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534400" cy="5867400"/>
          </a:xfrm>
        </p:spPr>
        <p:txBody>
          <a:bodyPr>
            <a:normAutofit/>
          </a:bodyPr>
          <a:lstStyle/>
          <a:p>
            <a:r>
              <a:rPr lang="en-US" sz="4000" b="1" dirty="0" smtClean="0">
                <a:solidFill>
                  <a:srgbClr val="0070C0"/>
                </a:solidFill>
              </a:rPr>
              <a:t>Implementation &amp; Setup</a:t>
            </a:r>
          </a:p>
          <a:p>
            <a:pPr lvl="1"/>
            <a:r>
              <a:rPr lang="en-US" sz="2000" dirty="0" smtClean="0">
                <a:latin typeface="Times New Roman" panose="02020603050405020304" pitchFamily="18" charset="0"/>
                <a:cs typeface="Times New Roman" panose="02020603050405020304" pitchFamily="18" charset="0"/>
              </a:rPr>
              <a:t> </a:t>
            </a:r>
            <a:r>
              <a:rPr lang="en-US" sz="2000" dirty="0" smtClean="0">
                <a:solidFill>
                  <a:srgbClr val="C00000"/>
                </a:solidFill>
                <a:latin typeface="Times New Roman" panose="02020603050405020304" pitchFamily="18" charset="0"/>
                <a:cs typeface="Times New Roman" panose="02020603050405020304" pitchFamily="18" charset="0"/>
              </a:rPr>
              <a:t>6k lines </a:t>
            </a:r>
            <a:r>
              <a:rPr lang="en-US" sz="2000" dirty="0" smtClean="0">
                <a:latin typeface="Times New Roman" panose="02020603050405020304" pitchFamily="18" charset="0"/>
                <a:cs typeface="Times New Roman" panose="02020603050405020304" pitchFamily="18" charset="0"/>
              </a:rPr>
              <a:t>of Java/C on Android platform (v4.2.2)</a:t>
            </a:r>
          </a:p>
          <a:p>
            <a:pPr lvl="1"/>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OpenCV</a:t>
            </a:r>
            <a:r>
              <a:rPr lang="en-US" sz="2000" dirty="0" smtClean="0">
                <a:latin typeface="Times New Roman" panose="02020603050405020304" pitchFamily="18" charset="0"/>
                <a:cs typeface="Times New Roman" panose="02020603050405020304" pitchFamily="18" charset="0"/>
              </a:rPr>
              <a:t> (v2.4.6): </a:t>
            </a:r>
            <a:r>
              <a:rPr lang="en-US" sz="2000" dirty="0" smtClean="0">
                <a:solidFill>
                  <a:srgbClr val="C00000"/>
                </a:solidFill>
                <a:latin typeface="Times New Roman" panose="02020603050405020304" pitchFamily="18" charset="0"/>
                <a:cs typeface="Times New Roman" panose="02020603050405020304" pitchFamily="18" charset="0"/>
              </a:rPr>
              <a:t>320*240</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images, 20kB</a:t>
            </a:r>
          </a:p>
          <a:p>
            <a:pPr lvl="1"/>
            <a:r>
              <a:rPr lang="en-US" sz="2000" dirty="0" smtClean="0">
                <a:latin typeface="Times New Roman" panose="02020603050405020304" pitchFamily="18" charset="0"/>
                <a:cs typeface="Times New Roman" panose="02020603050405020304" pitchFamily="18" charset="0"/>
              </a:rPr>
              <a:t> </a:t>
            </a:r>
            <a:r>
              <a:rPr lang="en-US" sz="2000" dirty="0" smtClean="0">
                <a:solidFill>
                  <a:srgbClr val="C00000"/>
                </a:solidFill>
                <a:latin typeface="Times New Roman" panose="02020603050405020304" pitchFamily="18" charset="0"/>
                <a:cs typeface="Times New Roman" panose="02020603050405020304" pitchFamily="18" charset="0"/>
              </a:rPr>
              <a:t>5 models</a:t>
            </a:r>
            <a:r>
              <a:rPr lang="en-US" sz="2000" dirty="0" smtClean="0">
                <a:latin typeface="Times New Roman" panose="02020603050405020304" pitchFamily="18" charset="0"/>
                <a:cs typeface="Times New Roman" panose="02020603050405020304" pitchFamily="18" charset="0"/>
              </a:rPr>
              <a:t>: SGS2, SGS4, Note3, HTC Desire, HTC Droid</a:t>
            </a:r>
          </a:p>
          <a:p>
            <a:pPr lvl="1"/>
            <a:r>
              <a:rPr lang="en-US" sz="2000" dirty="0" smtClean="0">
                <a:latin typeface="Times New Roman" panose="02020603050405020304" pitchFamily="18" charset="0"/>
                <a:cs typeface="Times New Roman" panose="02020603050405020304" pitchFamily="18" charset="0"/>
              </a:rPr>
              <a:t> </a:t>
            </a:r>
            <a:r>
              <a:rPr lang="en-US" sz="2000" dirty="0" smtClean="0">
                <a:solidFill>
                  <a:srgbClr val="C00000"/>
                </a:solidFill>
                <a:latin typeface="Times New Roman" panose="02020603050405020304" pitchFamily="18" charset="0"/>
                <a:cs typeface="Times New Roman" panose="02020603050405020304" pitchFamily="18" charset="0"/>
              </a:rPr>
              <a:t>2 </a:t>
            </a:r>
            <a:r>
              <a:rPr lang="en-US" altLang="zh-CN" sz="2000" dirty="0" smtClean="0">
                <a:solidFill>
                  <a:srgbClr val="C00000"/>
                </a:solidFill>
                <a:latin typeface="Times New Roman" panose="02020603050405020304" pitchFamily="18" charset="0"/>
                <a:cs typeface="Times New Roman" panose="02020603050405020304" pitchFamily="18" charset="0"/>
              </a:rPr>
              <a:t>buildings</a:t>
            </a:r>
            <a:r>
              <a:rPr lang="en-US" altLang="zh-CN" sz="2000" dirty="0" smtClean="0">
                <a:latin typeface="Times New Roman" panose="02020603050405020304" pitchFamily="18" charset="0"/>
                <a:cs typeface="Times New Roman" panose="02020603050405020304" pitchFamily="18" charset="0"/>
              </a:rPr>
              <a:t>: 1900m</a:t>
            </a:r>
            <a:r>
              <a:rPr lang="en-US" altLang="zh-CN" sz="2000" baseline="30000" dirty="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 office building, 4000m</a:t>
            </a:r>
            <a:r>
              <a:rPr lang="en-US" altLang="zh-CN" sz="2000" baseline="30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 mall</a:t>
            </a:r>
          </a:p>
          <a:p>
            <a:pPr lvl="1"/>
            <a:r>
              <a:rPr lang="en-US" sz="2000" dirty="0" smtClean="0">
                <a:latin typeface="Times New Roman" panose="02020603050405020304" pitchFamily="18" charset="0"/>
                <a:cs typeface="Times New Roman" panose="02020603050405020304" pitchFamily="18" charset="0"/>
              </a:rPr>
              <a:t> Traces: 12 navigation trace,</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smtClean="0">
                <a:solidFill>
                  <a:srgbClr val="C00000"/>
                </a:solidFill>
                <a:latin typeface="Times New Roman" panose="02020603050405020304" pitchFamily="18" charset="0"/>
                <a:cs typeface="Times New Roman" panose="02020603050405020304" pitchFamily="18" charset="0"/>
              </a:rPr>
              <a:t>2.8km</a:t>
            </a:r>
          </a:p>
          <a:p>
            <a:pPr lvl="1"/>
            <a:r>
              <a:rPr lang="en-US" sz="2000" dirty="0" smtClean="0">
                <a:latin typeface="Times New Roman" panose="02020603050405020304" pitchFamily="18" charset="0"/>
                <a:cs typeface="Times New Roman" panose="02020603050405020304" pitchFamily="18" charset="0"/>
              </a:rPr>
              <a:t> 4 volunteer followers, </a:t>
            </a:r>
            <a:r>
              <a:rPr lang="en-US" sz="2000" dirty="0" smtClean="0">
                <a:solidFill>
                  <a:srgbClr val="C00000"/>
                </a:solidFill>
                <a:latin typeface="Times New Roman" panose="02020603050405020304" pitchFamily="18" charset="0"/>
                <a:cs typeface="Times New Roman" panose="02020603050405020304" pitchFamily="18" charset="0"/>
              </a:rPr>
              <a:t>10km</a:t>
            </a:r>
          </a:p>
          <a:p>
            <a:r>
              <a:rPr lang="en-US" sz="4000" b="1" dirty="0" smtClean="0">
                <a:solidFill>
                  <a:srgbClr val="0070C0"/>
                </a:solidFill>
              </a:rPr>
              <a:t>Experiments</a:t>
            </a:r>
            <a:endParaRPr lang="en-US" sz="4000" b="1" dirty="0">
              <a:solidFill>
                <a:srgbClr val="0070C0"/>
              </a:solidFill>
            </a:endParaRPr>
          </a:p>
          <a:p>
            <a:pPr lvl="1"/>
            <a:r>
              <a:rPr lang="en-US" sz="2000" dirty="0" smtClean="0">
                <a:latin typeface="Times New Roman" panose="02020603050405020304" pitchFamily="18" charset="0"/>
                <a:cs typeface="Times New Roman" panose="02020603050405020304" pitchFamily="18" charset="0"/>
              </a:rPr>
              <a:t>User tracking</a:t>
            </a:r>
          </a:p>
          <a:p>
            <a:pPr lvl="1"/>
            <a:r>
              <a:rPr lang="en-US" sz="2000" dirty="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eviation detection</a:t>
            </a:r>
          </a:p>
          <a:p>
            <a:pPr lvl="1"/>
            <a:r>
              <a:rPr lang="en-US" sz="2000" dirty="0" smtClean="0">
                <a:latin typeface="Times New Roman" panose="02020603050405020304" pitchFamily="18" charset="0"/>
                <a:cs typeface="Times New Roman" panose="02020603050405020304" pitchFamily="18" charset="0"/>
              </a:rPr>
              <a:t>Trace merging</a:t>
            </a:r>
          </a:p>
          <a:p>
            <a:pPr lvl="1"/>
            <a:r>
              <a:rPr lang="en-US" sz="2000" dirty="0" smtClean="0">
                <a:latin typeface="Times New Roman" panose="02020603050405020304" pitchFamily="18" charset="0"/>
                <a:cs typeface="Times New Roman" panose="02020603050405020304" pitchFamily="18" charset="0"/>
              </a:rPr>
              <a:t>Energy consumption</a:t>
            </a:r>
          </a:p>
          <a:p>
            <a:pPr lvl="1"/>
            <a:endParaRPr lang="en-US" sz="2800" b="1" dirty="0"/>
          </a:p>
        </p:txBody>
      </p:sp>
      <p:sp>
        <p:nvSpPr>
          <p:cNvPr id="4" name="Title 1"/>
          <p:cNvSpPr>
            <a:spLocks noGrp="1"/>
          </p:cNvSpPr>
          <p:nvPr>
            <p:ph type="title"/>
          </p:nvPr>
        </p:nvSpPr>
        <p:spPr>
          <a:xfrm>
            <a:off x="457200" y="274638"/>
            <a:ext cx="8229600" cy="1143000"/>
          </a:xfrm>
        </p:spPr>
        <p:txBody>
          <a:bodyPr>
            <a:noAutofit/>
          </a:bodyPr>
          <a:lstStyle/>
          <a:p>
            <a:pPr algn="l"/>
            <a:r>
              <a:rPr lang="en-US" b="1" dirty="0" smtClean="0">
                <a:solidFill>
                  <a:srgbClr val="0070C0"/>
                </a:solidFill>
              </a:rPr>
              <a:t>Evaluation</a:t>
            </a:r>
            <a:endParaRPr lang="en-US" dirty="0">
              <a:solidFill>
                <a:srgbClr val="0070C0"/>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886200"/>
            <a:ext cx="1524000" cy="255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86386"/>
            <a:ext cx="1470838" cy="25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9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800" y="911769"/>
            <a:ext cx="7217738" cy="4488181"/>
          </a:xfrm>
          <a:prstGeom prst="rect">
            <a:avLst/>
          </a:prstGeom>
        </p:spPr>
      </p:pic>
      <p:sp>
        <p:nvSpPr>
          <p:cNvPr id="3" name="Content Placeholder 2"/>
          <p:cNvSpPr>
            <a:spLocks noGrp="1"/>
          </p:cNvSpPr>
          <p:nvPr>
            <p:ph idx="1"/>
          </p:nvPr>
        </p:nvSpPr>
        <p:spPr>
          <a:xfrm>
            <a:off x="685800" y="5369729"/>
            <a:ext cx="8229600" cy="1107271"/>
          </a:xfrm>
        </p:spPr>
        <p:txBody>
          <a:bodyPr>
            <a:normAutofit fontScale="92500"/>
          </a:bodyPr>
          <a:lstStyle/>
          <a:p>
            <a:pPr marL="342900" lvl="1" indent="-342900">
              <a:buFont typeface="Arial" pitchFamily="34" charset="0"/>
              <a:buChar char="•"/>
            </a:pPr>
            <a:r>
              <a:rPr lang="en-US" b="1" dirty="0" smtClean="0">
                <a:solidFill>
                  <a:srgbClr val="0070C0"/>
                </a:solidFill>
              </a:rPr>
              <a:t>Record ground truth at </a:t>
            </a:r>
            <a:r>
              <a:rPr lang="en-US" b="1" dirty="0">
                <a:solidFill>
                  <a:srgbClr val="0070C0"/>
                </a:solidFill>
              </a:rPr>
              <a:t>dots, measure tracking errors </a:t>
            </a:r>
            <a:endParaRPr lang="en-US" b="1" dirty="0" smtClean="0">
              <a:solidFill>
                <a:srgbClr val="0070C0"/>
              </a:solidFill>
            </a:endParaRPr>
          </a:p>
          <a:p>
            <a:pPr marL="342900" lvl="1" indent="-342900">
              <a:buFont typeface="Arial" pitchFamily="34" charset="0"/>
              <a:buChar char="•"/>
            </a:pPr>
            <a:r>
              <a:rPr lang="en-US" b="1" dirty="0" smtClean="0">
                <a:solidFill>
                  <a:srgbClr val="0070C0"/>
                </a:solidFill>
              </a:rPr>
              <a:t>Results: </a:t>
            </a:r>
            <a:r>
              <a:rPr lang="en-US" b="1" dirty="0" smtClean="0">
                <a:solidFill>
                  <a:srgbClr val="C00000"/>
                </a:solidFill>
              </a:rPr>
              <a:t>within </a:t>
            </a:r>
            <a:r>
              <a:rPr lang="en-US" b="1" dirty="0">
                <a:solidFill>
                  <a:srgbClr val="C00000"/>
                </a:solidFill>
              </a:rPr>
              <a:t>4 walking  steps</a:t>
            </a:r>
          </a:p>
        </p:txBody>
      </p:sp>
      <p:sp>
        <p:nvSpPr>
          <p:cNvPr id="6"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70C0"/>
                </a:solidFill>
              </a:rPr>
              <a:t>1) User tracking</a:t>
            </a:r>
            <a:endParaRPr lang="en-US" b="1" dirty="0"/>
          </a:p>
        </p:txBody>
      </p:sp>
      <p:pic>
        <p:nvPicPr>
          <p:cNvPr id="5" name="Picture 4"/>
          <p:cNvPicPr>
            <a:picLocks noChangeAspect="1"/>
          </p:cNvPicPr>
          <p:nvPr/>
        </p:nvPicPr>
        <p:blipFill>
          <a:blip r:embed="rId4"/>
          <a:stretch>
            <a:fillRect/>
          </a:stretch>
        </p:blipFill>
        <p:spPr>
          <a:xfrm flipH="1">
            <a:off x="7162800" y="1600200"/>
            <a:ext cx="228600" cy="472988"/>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255" y="1547812"/>
            <a:ext cx="5537745" cy="332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99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7.5E-6 -8.67362E-19 L -0.00348 0.34051 L -0.2856 0.34769 L -0.30712 0.01898 L -0.55521 0.02384 L -0.55001 0.34537 " pathEditMode="relative" ptsTypes="AAAAAA">
                                      <p:cBhvr>
                                        <p:cTn id="10" dur="5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90600" y="890232"/>
            <a:ext cx="7391400" cy="4596168"/>
          </a:xfrm>
          <a:prstGeom prst="rect">
            <a:avLst/>
          </a:prstGeom>
        </p:spPr>
      </p:pic>
      <p:sp>
        <p:nvSpPr>
          <p:cNvPr id="3" name="Content Placeholder 2"/>
          <p:cNvSpPr>
            <a:spLocks noGrp="1"/>
          </p:cNvSpPr>
          <p:nvPr>
            <p:ph idx="1"/>
          </p:nvPr>
        </p:nvSpPr>
        <p:spPr>
          <a:xfrm>
            <a:off x="685800" y="5369729"/>
            <a:ext cx="8229600" cy="1259671"/>
          </a:xfrm>
        </p:spPr>
        <p:txBody>
          <a:bodyPr>
            <a:normAutofit/>
          </a:bodyPr>
          <a:lstStyle/>
          <a:p>
            <a:r>
              <a:rPr lang="en-US" sz="2800" b="1" dirty="0" smtClean="0">
                <a:solidFill>
                  <a:srgbClr val="0070C0"/>
                </a:solidFill>
              </a:rPr>
              <a:t>Users deviate following red arrows</a:t>
            </a:r>
          </a:p>
          <a:p>
            <a:r>
              <a:rPr lang="en-US" sz="2800" b="1" dirty="0" smtClean="0">
                <a:solidFill>
                  <a:srgbClr val="0070C0"/>
                </a:solidFill>
              </a:rPr>
              <a:t>Results: </a:t>
            </a:r>
            <a:r>
              <a:rPr lang="en-US" sz="2800" b="1" dirty="0" smtClean="0">
                <a:solidFill>
                  <a:srgbClr val="C00000"/>
                </a:solidFill>
              </a:rPr>
              <a:t>within 9 steps</a:t>
            </a:r>
            <a:endParaRPr lang="en-US" sz="2400" b="1" dirty="0">
              <a:solidFill>
                <a:srgbClr val="0070C0"/>
              </a:solidFill>
            </a:endParaRPr>
          </a:p>
        </p:txBody>
      </p:sp>
      <p:sp>
        <p:nvSpPr>
          <p:cNvPr id="7"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70C0"/>
                </a:solidFill>
              </a:rPr>
              <a:t>2) Deviation detection</a:t>
            </a:r>
            <a:endParaRPr lang="en-US" b="1" dirty="0"/>
          </a:p>
        </p:txBody>
      </p:sp>
      <p:pic>
        <p:nvPicPr>
          <p:cNvPr id="5" name="Picture 4"/>
          <p:cNvPicPr>
            <a:picLocks noChangeAspect="1"/>
          </p:cNvPicPr>
          <p:nvPr/>
        </p:nvPicPr>
        <p:blipFill>
          <a:blip r:embed="rId4"/>
          <a:stretch>
            <a:fillRect/>
          </a:stretch>
        </p:blipFill>
        <p:spPr>
          <a:xfrm flipH="1">
            <a:off x="7092035" y="1757161"/>
            <a:ext cx="260332" cy="538643"/>
          </a:xfrm>
          <a:prstGeom prst="rect">
            <a:avLst/>
          </a:prstGeom>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838" y="1600200"/>
            <a:ext cx="5491162" cy="338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1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3.7037E-7 L -0.00365 0.15718 L -0.08038 0.15255 L 0.00173 0.15486 L -0.00174 0.40486 L -0.00365 0.32153 L -0.27674 0.32639 L -0.2875 0.14537 L -0.20538 0.15 L -0.28386 0.15718 L -0.28924 -0.08333 " pathEditMode="relative" rAng="0" ptsTypes="AAAAAAAAAAA">
                                      <p:cBhvr>
                                        <p:cTn id="6" dur="5000" fill="hold"/>
                                        <p:tgtEl>
                                          <p:spTgt spid="5"/>
                                        </p:tgtEl>
                                        <p:attrNameLst>
                                          <p:attrName>ppt_x</p:attrName>
                                          <p:attrName>ppt_y</p:attrName>
                                        </p:attrNameLst>
                                      </p:cBhvr>
                                      <p:rCtr x="-14375" y="16065"/>
                                    </p:animMotion>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953001"/>
            <a:ext cx="8915400" cy="1676400"/>
          </a:xfrm>
        </p:spPr>
        <p:txBody>
          <a:bodyPr>
            <a:normAutofit/>
          </a:bodyPr>
          <a:lstStyle/>
          <a:p>
            <a:r>
              <a:rPr lang="en-US" sz="2700" b="1" dirty="0" smtClean="0">
                <a:solidFill>
                  <a:srgbClr val="0070C0"/>
                </a:solidFill>
              </a:rPr>
              <a:t>100 </a:t>
            </a:r>
            <a:r>
              <a:rPr lang="en-US" altLang="zh-CN" sz="2700" b="1" dirty="0" smtClean="0">
                <a:solidFill>
                  <a:srgbClr val="0070C0"/>
                </a:solidFill>
              </a:rPr>
              <a:t>walking traces with different overlapping segments</a:t>
            </a:r>
            <a:endParaRPr lang="en-US" sz="2700" b="1" dirty="0" smtClean="0">
              <a:solidFill>
                <a:srgbClr val="0070C0"/>
              </a:solidFill>
            </a:endParaRPr>
          </a:p>
          <a:p>
            <a:r>
              <a:rPr lang="en-US" sz="2700" b="1" dirty="0" smtClean="0">
                <a:solidFill>
                  <a:srgbClr val="0070C0"/>
                </a:solidFill>
              </a:rPr>
              <a:t>&gt;</a:t>
            </a:r>
            <a:r>
              <a:rPr lang="en-US" sz="2700" b="1" dirty="0">
                <a:solidFill>
                  <a:srgbClr val="0070C0"/>
                </a:solidFill>
              </a:rPr>
              <a:t>85% detection accuracy, when </a:t>
            </a:r>
            <a:r>
              <a:rPr lang="en-US" sz="2700" b="1" dirty="0" smtClean="0">
                <a:solidFill>
                  <a:srgbClr val="0070C0"/>
                </a:solidFill>
              </a:rPr>
              <a:t>overlapping segment &gt;6m</a:t>
            </a:r>
            <a:endParaRPr lang="en-US" sz="2700" b="1" dirty="0">
              <a:solidFill>
                <a:srgbClr val="0070C0"/>
              </a:solidFill>
            </a:endParaRPr>
          </a:p>
          <a:p>
            <a:r>
              <a:rPr lang="en-US" sz="2700" b="1" dirty="0">
                <a:solidFill>
                  <a:srgbClr val="0070C0"/>
                </a:solidFill>
              </a:rPr>
              <a:t>100%, when </a:t>
            </a:r>
            <a:r>
              <a:rPr lang="en-US" sz="2700" b="1" dirty="0" smtClean="0">
                <a:solidFill>
                  <a:srgbClr val="0070C0"/>
                </a:solidFill>
              </a:rPr>
              <a:t>overlapping </a:t>
            </a:r>
            <a:r>
              <a:rPr lang="en-US" sz="2700" b="1" dirty="0" err="1">
                <a:solidFill>
                  <a:srgbClr val="0070C0"/>
                </a:solidFill>
              </a:rPr>
              <a:t>seg</a:t>
            </a:r>
            <a:r>
              <a:rPr lang="en-US" sz="2700" b="1" dirty="0">
                <a:solidFill>
                  <a:srgbClr val="0070C0"/>
                </a:solidFill>
              </a:rPr>
              <a:t> &gt;</a:t>
            </a:r>
            <a:r>
              <a:rPr lang="en-US" sz="2700" b="1" dirty="0" smtClean="0">
                <a:solidFill>
                  <a:srgbClr val="0070C0"/>
                </a:solidFill>
              </a:rPr>
              <a:t>10m</a:t>
            </a:r>
            <a:endParaRPr lang="en-US" sz="2400" b="1" dirty="0">
              <a:solidFill>
                <a:srgbClr val="0070C0"/>
              </a:solidFill>
            </a:endParaRPr>
          </a:p>
        </p:txBody>
      </p:sp>
      <p:sp>
        <p:nvSpPr>
          <p:cNvPr id="7" name="Title 1"/>
          <p:cNvSpPr txBox="1">
            <a:spLocks/>
          </p:cNvSpPr>
          <p:nvPr/>
        </p:nvSpPr>
        <p:spPr>
          <a:xfrm>
            <a:off x="609600" y="2286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70C0"/>
                </a:solidFill>
              </a:rPr>
              <a:t>3) Identify shortcut: overlapping </a:t>
            </a:r>
            <a:r>
              <a:rPr lang="en-US" b="1" dirty="0" err="1" smtClean="0">
                <a:solidFill>
                  <a:srgbClr val="0070C0"/>
                </a:solidFill>
              </a:rPr>
              <a:t>seg</a:t>
            </a: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42126"/>
            <a:ext cx="5562600" cy="3306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572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10503" y="996077"/>
            <a:ext cx="7219098" cy="4489027"/>
          </a:xfrm>
          <a:prstGeom prst="rect">
            <a:avLst/>
          </a:prstGeom>
        </p:spPr>
      </p:pic>
      <p:sp>
        <p:nvSpPr>
          <p:cNvPr id="3" name="Content Placeholder 2"/>
          <p:cNvSpPr>
            <a:spLocks noGrp="1"/>
          </p:cNvSpPr>
          <p:nvPr>
            <p:ph idx="1"/>
          </p:nvPr>
        </p:nvSpPr>
        <p:spPr>
          <a:xfrm>
            <a:off x="228600" y="5295900"/>
            <a:ext cx="9372600" cy="1447800"/>
          </a:xfrm>
        </p:spPr>
        <p:txBody>
          <a:bodyPr>
            <a:noAutofit/>
          </a:bodyPr>
          <a:lstStyle/>
          <a:p>
            <a:r>
              <a:rPr lang="en-US" sz="2700" b="1" dirty="0">
                <a:solidFill>
                  <a:srgbClr val="0070C0"/>
                </a:solidFill>
              </a:rPr>
              <a:t>For “+” crossing </a:t>
            </a:r>
            <a:r>
              <a:rPr lang="en-US" sz="2700" b="1" dirty="0" smtClean="0">
                <a:solidFill>
                  <a:srgbClr val="0070C0"/>
                </a:solidFill>
              </a:rPr>
              <a:t>point, &gt;</a:t>
            </a:r>
            <a:r>
              <a:rPr lang="en-US" sz="2700" b="1" dirty="0">
                <a:solidFill>
                  <a:srgbClr val="0070C0"/>
                </a:solidFill>
              </a:rPr>
              <a:t>95% detection </a:t>
            </a:r>
            <a:r>
              <a:rPr lang="en-US" sz="2700" b="1" dirty="0" smtClean="0">
                <a:solidFill>
                  <a:srgbClr val="0070C0"/>
                </a:solidFill>
              </a:rPr>
              <a:t>rate (1sample/1m)</a:t>
            </a:r>
            <a:endParaRPr lang="en-US" sz="2700" b="1" dirty="0">
              <a:solidFill>
                <a:srgbClr val="0070C0"/>
              </a:solidFill>
            </a:endParaRPr>
          </a:p>
          <a:p>
            <a:r>
              <a:rPr lang="en-US" sz="2700" b="1" dirty="0" smtClean="0">
                <a:solidFill>
                  <a:srgbClr val="0070C0"/>
                </a:solidFill>
              </a:rPr>
              <a:t>For </a:t>
            </a:r>
            <a:r>
              <a:rPr lang="en-US" sz="2700" b="1" dirty="0">
                <a:solidFill>
                  <a:srgbClr val="0070C0"/>
                </a:solidFill>
              </a:rPr>
              <a:t>“T” </a:t>
            </a:r>
            <a:r>
              <a:rPr lang="en-US" sz="2700" b="1" dirty="0" smtClean="0">
                <a:solidFill>
                  <a:srgbClr val="0070C0"/>
                </a:solidFill>
              </a:rPr>
              <a:t>point, no mutual trends. Become overlapping </a:t>
            </a:r>
            <a:r>
              <a:rPr lang="en-US" sz="2700" b="1" dirty="0" err="1" smtClean="0">
                <a:solidFill>
                  <a:srgbClr val="0070C0"/>
                </a:solidFill>
              </a:rPr>
              <a:t>seg</a:t>
            </a:r>
            <a:r>
              <a:rPr lang="en-US" sz="2700" b="1" dirty="0" smtClean="0">
                <a:solidFill>
                  <a:srgbClr val="0070C0"/>
                </a:solidFill>
              </a:rPr>
              <a:t> </a:t>
            </a:r>
            <a:endParaRPr lang="en-US" sz="2700" b="1" dirty="0">
              <a:solidFill>
                <a:srgbClr val="0070C0"/>
              </a:solidFill>
            </a:endParaRPr>
          </a:p>
        </p:txBody>
      </p:sp>
      <p:sp>
        <p:nvSpPr>
          <p:cNvPr id="7"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70C0"/>
                </a:solidFill>
              </a:rPr>
              <a:t>3) </a:t>
            </a:r>
            <a:r>
              <a:rPr lang="en-US" b="1" dirty="0">
                <a:solidFill>
                  <a:srgbClr val="0070C0"/>
                </a:solidFill>
              </a:rPr>
              <a:t>Identify </a:t>
            </a:r>
            <a:r>
              <a:rPr lang="en-US" b="1" dirty="0" smtClean="0">
                <a:solidFill>
                  <a:srgbClr val="0070C0"/>
                </a:solidFill>
              </a:rPr>
              <a:t>shortcut: crossing point</a:t>
            </a:r>
            <a:endParaRPr lang="en-US" b="1"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47800"/>
            <a:ext cx="6019800" cy="345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74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70C0"/>
                </a:solidFill>
              </a:rPr>
              <a:t>4) Energy consumption</a:t>
            </a:r>
            <a:endParaRPr lang="en-US"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0" y="235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Content Placeholder 2"/>
          <p:cNvSpPr>
            <a:spLocks noGrp="1"/>
          </p:cNvSpPr>
          <p:nvPr>
            <p:ph idx="1"/>
          </p:nvPr>
        </p:nvSpPr>
        <p:spPr>
          <a:xfrm>
            <a:off x="3782325" y="5736158"/>
            <a:ext cx="5361675" cy="685800"/>
          </a:xfrm>
        </p:spPr>
        <p:txBody>
          <a:bodyPr>
            <a:normAutofit/>
          </a:bodyPr>
          <a:lstStyle/>
          <a:p>
            <a:r>
              <a:rPr lang="en-US" sz="2400" b="1" dirty="0" smtClean="0">
                <a:solidFill>
                  <a:srgbClr val="C00000"/>
                </a:solidFill>
              </a:rPr>
              <a:t>1800mAh</a:t>
            </a:r>
            <a:r>
              <a:rPr lang="en-US" sz="2400" b="1" dirty="0" smtClean="0"/>
              <a:t> </a:t>
            </a:r>
            <a:r>
              <a:rPr lang="en-US" sz="2400" b="1" dirty="0" smtClean="0">
                <a:solidFill>
                  <a:srgbClr val="0070C0"/>
                </a:solidFill>
              </a:rPr>
              <a:t>Samsung Galaxy S2</a:t>
            </a:r>
            <a:endParaRPr lang="en-US" sz="2000" b="1" dirty="0">
              <a:solidFill>
                <a:srgbClr val="0070C0"/>
              </a:solidFill>
            </a:endParaRPr>
          </a:p>
        </p:txBody>
      </p:sp>
      <p:grpSp>
        <p:nvGrpSpPr>
          <p:cNvPr id="16" name="Group 15"/>
          <p:cNvGrpSpPr/>
          <p:nvPr/>
        </p:nvGrpSpPr>
        <p:grpSpPr>
          <a:xfrm>
            <a:off x="304800" y="1519535"/>
            <a:ext cx="2543556" cy="4043065"/>
            <a:chOff x="6295644" y="1610380"/>
            <a:chExt cx="2543556" cy="4043065"/>
          </a:xfrm>
        </p:grpSpPr>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644" y="1610380"/>
              <a:ext cx="2543556" cy="340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bwMode="auto">
            <a:xfrm>
              <a:off x="6562703" y="5191780"/>
              <a:ext cx="2109873" cy="461665"/>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20000"/>
                </a:spcBef>
                <a:spcAft>
                  <a:spcPct val="0"/>
                </a:spcAft>
                <a:buClrTx/>
                <a:buSzTx/>
                <a:tabLst/>
              </a:pPr>
              <a:r>
                <a:rPr lang="en-US" sz="2400" kern="0" dirty="0" smtClean="0">
                  <a:latin typeface="Gill Sans MT" panose="020B0502020104020203" pitchFamily="34" charset="0"/>
                </a:rPr>
                <a:t>Power monitor</a:t>
              </a:r>
              <a:endParaRPr lang="en-US" sz="2400" kern="0" baseline="0" dirty="0" smtClean="0">
                <a:latin typeface="Gill Sans MT" panose="020B0502020104020203" pitchFamily="34" charset="0"/>
              </a:endParaRPr>
            </a:p>
          </p:txBody>
        </p:sp>
      </p:grpSp>
      <p:pic>
        <p:nvPicPr>
          <p:cNvPr id="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795" y="1368893"/>
            <a:ext cx="5262561" cy="272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009" y="4038600"/>
            <a:ext cx="5993591" cy="169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8130842" y="4402942"/>
            <a:ext cx="685800" cy="2597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48700" y="1374224"/>
            <a:ext cx="533400" cy="21309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640156" y="1371600"/>
            <a:ext cx="609600" cy="21309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130842" y="4725886"/>
            <a:ext cx="685800" cy="2597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25956" y="1371600"/>
            <a:ext cx="2895600" cy="21309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130842" y="5029200"/>
            <a:ext cx="685800" cy="2597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par>
                          <p:cTn id="15" fill="hold">
                            <p:stCondLst>
                              <p:cond delay="0"/>
                            </p:stCondLst>
                            <p:childTnLst>
                              <p:par>
                                <p:cTn id="16" presetID="1" presetClass="exit" presetSubtype="0" fill="hold" grpId="1" nodeType="after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par>
                          <p:cTn id="18" fill="hold">
                            <p:stCondLst>
                              <p:cond delay="0"/>
                            </p:stCondLst>
                            <p:childTnLst>
                              <p:par>
                                <p:cTn id="19" presetID="1" presetClass="exit" presetSubtype="0" fill="hold" grpId="1" nodeType="afterEffect">
                                  <p:stCondLst>
                                    <p:cond delay="0"/>
                                  </p:stCondLst>
                                  <p:childTnLst>
                                    <p:set>
                                      <p:cBhvr>
                                        <p:cTn id="20" dur="1" fill="hold">
                                          <p:stCondLst>
                                            <p:cond delay="0"/>
                                          </p:stCondLst>
                                        </p:cTn>
                                        <p:tgtEl>
                                          <p:spTgt spid="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8" grpId="0" animBg="1"/>
      <p:bldP spid="28" grpId="1"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81000" y="381000"/>
            <a:ext cx="8534400" cy="1143000"/>
          </a:xfrm>
        </p:spPr>
        <p:txBody>
          <a:bodyPr>
            <a:noAutofit/>
          </a:bodyPr>
          <a:lstStyle/>
          <a:p>
            <a:pPr lvl="1" algn="l" rtl="0">
              <a:spcBef>
                <a:spcPct val="0"/>
              </a:spcBef>
            </a:pPr>
            <a:r>
              <a:rPr lang="en-US" sz="4000" b="1" kern="1200" dirty="0" smtClean="0">
                <a:solidFill>
                  <a:srgbClr val="0070C0"/>
                </a:solidFill>
                <a:latin typeface="+mj-lt"/>
                <a:ea typeface="+mj-ea"/>
                <a:cs typeface="+mj-cs"/>
              </a:rPr>
              <a:t>Our perspective</a:t>
            </a:r>
            <a:endParaRPr lang="en-US" sz="4000" b="1" kern="1200" dirty="0">
              <a:solidFill>
                <a:srgbClr val="0070C0"/>
              </a:solidFill>
              <a:latin typeface="+mj-lt"/>
              <a:ea typeface="+mj-ea"/>
              <a:cs typeface="+mj-cs"/>
            </a:endParaRPr>
          </a:p>
        </p:txBody>
      </p:sp>
      <p:grpSp>
        <p:nvGrpSpPr>
          <p:cNvPr id="2" name="Group 1"/>
          <p:cNvGrpSpPr/>
          <p:nvPr/>
        </p:nvGrpSpPr>
        <p:grpSpPr>
          <a:xfrm>
            <a:off x="5334000" y="2059462"/>
            <a:ext cx="3276600" cy="1445738"/>
            <a:chOff x="4419600" y="4528803"/>
            <a:chExt cx="4242667" cy="1871997"/>
          </a:xfrm>
        </p:grpSpPr>
        <p:pic>
          <p:nvPicPr>
            <p:cNvPr id="16" name="Picture 15"/>
            <p:cNvPicPr>
              <a:picLocks noChangeAspect="1"/>
            </p:cNvPicPr>
            <p:nvPr/>
          </p:nvPicPr>
          <p:blipFill>
            <a:blip r:embed="rId3"/>
            <a:stretch>
              <a:fillRect/>
            </a:stretch>
          </p:blipFill>
          <p:spPr>
            <a:xfrm>
              <a:off x="7747867" y="4528803"/>
              <a:ext cx="914400" cy="1725406"/>
            </a:xfrm>
            <a:prstGeom prst="rect">
              <a:avLst/>
            </a:prstGeom>
          </p:spPr>
        </p:pic>
        <p:grpSp>
          <p:nvGrpSpPr>
            <p:cNvPr id="10" name="Group 9"/>
            <p:cNvGrpSpPr/>
            <p:nvPr/>
          </p:nvGrpSpPr>
          <p:grpSpPr>
            <a:xfrm>
              <a:off x="5233267" y="5698408"/>
              <a:ext cx="2649067" cy="329593"/>
              <a:chOff x="5616391" y="5088266"/>
              <a:chExt cx="1942649" cy="321934"/>
            </a:xfrm>
          </p:grpSpPr>
          <p:cxnSp>
            <p:nvCxnSpPr>
              <p:cNvPr id="4" name="Straight Connector 3"/>
              <p:cNvCxnSpPr/>
              <p:nvPr/>
            </p:nvCxnSpPr>
            <p:spPr>
              <a:xfrm>
                <a:off x="5616391" y="5181600"/>
                <a:ext cx="632009"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32071" y="5088266"/>
                <a:ext cx="533400" cy="3198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65471" y="5088266"/>
                <a:ext cx="793569" cy="159925"/>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4"/>
            <a:stretch>
              <a:fillRect/>
            </a:stretch>
          </p:blipFill>
          <p:spPr>
            <a:xfrm flipH="1">
              <a:off x="4419600" y="5051435"/>
              <a:ext cx="696806" cy="1349365"/>
            </a:xfrm>
            <a:prstGeom prst="rect">
              <a:avLst/>
            </a:prstGeom>
          </p:spPr>
        </p:pic>
      </p:grpSp>
      <p:sp>
        <p:nvSpPr>
          <p:cNvPr id="17" name="Content Placeholder 2"/>
          <p:cNvSpPr txBox="1">
            <a:spLocks/>
          </p:cNvSpPr>
          <p:nvPr/>
        </p:nvSpPr>
        <p:spPr>
          <a:xfrm>
            <a:off x="304800" y="1600200"/>
            <a:ext cx="6997271" cy="4988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i="1" dirty="0" smtClean="0">
                <a:solidFill>
                  <a:srgbClr val="C00000"/>
                </a:solidFill>
              </a:rPr>
              <a:t>Self-motivated </a:t>
            </a:r>
            <a:r>
              <a:rPr lang="en-US" sz="3600" b="1" dirty="0">
                <a:solidFill>
                  <a:srgbClr val="0070C0"/>
                </a:solidFill>
              </a:rPr>
              <a:t>users</a:t>
            </a:r>
          </a:p>
          <a:p>
            <a:pPr lvl="1">
              <a:buFont typeface="Wingdings" panose="05000000000000000000" pitchFamily="2" charset="2"/>
              <a:buChar char="Ø"/>
            </a:pPr>
            <a:r>
              <a:rPr lang="en-US" b="1" dirty="0" smtClean="0">
                <a:solidFill>
                  <a:srgbClr val="0070C0"/>
                </a:solidFill>
              </a:rPr>
              <a:t> Shop </a:t>
            </a:r>
            <a:r>
              <a:rPr lang="en-US" b="1" dirty="0">
                <a:solidFill>
                  <a:srgbClr val="0070C0"/>
                </a:solidFill>
              </a:rPr>
              <a:t>owners</a:t>
            </a:r>
          </a:p>
          <a:p>
            <a:pPr lvl="1">
              <a:buFont typeface="Wingdings" panose="05000000000000000000" pitchFamily="2" charset="2"/>
              <a:buChar char="Ø"/>
            </a:pPr>
            <a:r>
              <a:rPr lang="en-US" b="1" dirty="0" smtClean="0">
                <a:solidFill>
                  <a:srgbClr val="0070C0"/>
                </a:solidFill>
              </a:rPr>
              <a:t> Early comers</a:t>
            </a:r>
            <a:endParaRPr lang="en-US" b="1" dirty="0">
              <a:solidFill>
                <a:srgbClr val="0070C0"/>
              </a:solidFill>
            </a:endParaRPr>
          </a:p>
          <a:p>
            <a:endParaRPr lang="en-US" sz="3600" b="1" dirty="0" smtClean="0">
              <a:solidFill>
                <a:srgbClr val="0070C0"/>
              </a:solidFill>
            </a:endParaRPr>
          </a:p>
          <a:p>
            <a:r>
              <a:rPr lang="en-US" sz="3600" b="1" dirty="0" smtClean="0">
                <a:solidFill>
                  <a:srgbClr val="0070C0"/>
                </a:solidFill>
              </a:rPr>
              <a:t>Make it easy to build and deploy</a:t>
            </a:r>
          </a:p>
          <a:p>
            <a:pPr lvl="1"/>
            <a:r>
              <a:rPr lang="en-US" b="1" dirty="0" smtClean="0">
                <a:solidFill>
                  <a:srgbClr val="0070C0"/>
                </a:solidFill>
              </a:rPr>
              <a:t>Minimum assumption (e.g., no map)</a:t>
            </a:r>
          </a:p>
          <a:p>
            <a:r>
              <a:rPr lang="en-US" sz="3600" b="1" dirty="0">
                <a:solidFill>
                  <a:srgbClr val="0070C0"/>
                </a:solidFill>
              </a:rPr>
              <a:t>Immediate value proposition</a:t>
            </a:r>
          </a:p>
          <a:p>
            <a:pPr marL="0" indent="0">
              <a:buNone/>
            </a:pPr>
            <a:endParaRPr lang="en-US" b="1" dirty="0" smtClean="0">
              <a:solidFill>
                <a:srgbClr val="0070C0"/>
              </a:solidFill>
            </a:endParaRPr>
          </a:p>
        </p:txBody>
      </p:sp>
    </p:spTree>
    <p:extLst>
      <p:ext uri="{BB962C8B-B14F-4D97-AF65-F5344CB8AC3E}">
        <p14:creationId xmlns:p14="http://schemas.microsoft.com/office/powerpoint/2010/main" val="382481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70C0"/>
                </a:solidFill>
              </a:rPr>
              <a:t>4) Energy consumption</a:t>
            </a:r>
            <a:endParaRPr lang="en-US"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0" y="235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6" name="Group 15"/>
          <p:cNvGrpSpPr/>
          <p:nvPr/>
        </p:nvGrpSpPr>
        <p:grpSpPr>
          <a:xfrm>
            <a:off x="304800" y="1519535"/>
            <a:ext cx="2543556" cy="4043065"/>
            <a:chOff x="6295644" y="1610380"/>
            <a:chExt cx="2543556" cy="4043065"/>
          </a:xfrm>
        </p:grpSpPr>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644" y="1610380"/>
              <a:ext cx="2543556" cy="340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bwMode="auto">
            <a:xfrm>
              <a:off x="6562703" y="5191780"/>
              <a:ext cx="2109873" cy="461665"/>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20000"/>
                </a:spcBef>
                <a:spcAft>
                  <a:spcPct val="0"/>
                </a:spcAft>
                <a:buClrTx/>
                <a:buSzTx/>
                <a:tabLst/>
              </a:pPr>
              <a:r>
                <a:rPr lang="en-US" sz="2400" kern="0" dirty="0" smtClean="0">
                  <a:latin typeface="Gill Sans MT" panose="020B0502020104020203" pitchFamily="34" charset="0"/>
                </a:rPr>
                <a:t>Power monitor</a:t>
              </a:r>
              <a:endParaRPr lang="en-US" sz="2400" kern="0" baseline="0" dirty="0" smtClean="0">
                <a:latin typeface="Gill Sans MT" panose="020B0502020104020203" pitchFamily="34" charset="0"/>
              </a:endParaRPr>
            </a:p>
          </p:txBody>
        </p:sp>
      </p:gr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371600"/>
            <a:ext cx="5106818" cy="258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009" y="4038600"/>
            <a:ext cx="5993591" cy="169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Content Placeholder 2"/>
          <p:cNvSpPr txBox="1">
            <a:spLocks/>
          </p:cNvSpPr>
          <p:nvPr/>
        </p:nvSpPr>
        <p:spPr>
          <a:xfrm>
            <a:off x="3782325" y="5736158"/>
            <a:ext cx="5361675"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smtClean="0">
                <a:solidFill>
                  <a:srgbClr val="C00000"/>
                </a:solidFill>
              </a:rPr>
              <a:t>1800mAh</a:t>
            </a:r>
            <a:r>
              <a:rPr lang="en-US" sz="2400" b="1" smtClean="0"/>
              <a:t> </a:t>
            </a:r>
            <a:r>
              <a:rPr lang="en-US" sz="2400" b="1" smtClean="0">
                <a:solidFill>
                  <a:srgbClr val="0070C0"/>
                </a:solidFill>
              </a:rPr>
              <a:t>Samsung Galaxy S2</a:t>
            </a:r>
            <a:endParaRPr lang="en-US" sz="2000" b="1" dirty="0">
              <a:solidFill>
                <a:srgbClr val="0070C0"/>
              </a:solidFill>
            </a:endParaRPr>
          </a:p>
        </p:txBody>
      </p:sp>
      <p:sp>
        <p:nvSpPr>
          <p:cNvPr id="32" name="Rectangle 31"/>
          <p:cNvSpPr/>
          <p:nvPr/>
        </p:nvSpPr>
        <p:spPr>
          <a:xfrm>
            <a:off x="8130842" y="5363262"/>
            <a:ext cx="685800" cy="2597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398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0070C0"/>
                </a:solidFill>
              </a:rPr>
              <a:t>4) Energy consumption</a:t>
            </a:r>
            <a:endParaRPr lang="en-US"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0" y="235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SimSun"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Content Placeholder 2"/>
          <p:cNvSpPr>
            <a:spLocks noGrp="1"/>
          </p:cNvSpPr>
          <p:nvPr>
            <p:ph idx="1"/>
          </p:nvPr>
        </p:nvSpPr>
        <p:spPr>
          <a:xfrm>
            <a:off x="3429001" y="5736158"/>
            <a:ext cx="5715000" cy="685800"/>
          </a:xfrm>
        </p:spPr>
        <p:txBody>
          <a:bodyPr>
            <a:normAutofit fontScale="92500"/>
          </a:bodyPr>
          <a:lstStyle/>
          <a:p>
            <a:r>
              <a:rPr lang="en-US" sz="2400" b="1" dirty="0" smtClean="0">
                <a:solidFill>
                  <a:srgbClr val="002060"/>
                </a:solidFill>
              </a:rPr>
              <a:t>Battery life with different battery capacity</a:t>
            </a:r>
            <a:endParaRPr lang="en-US" sz="2000" b="1" dirty="0">
              <a:solidFill>
                <a:srgbClr val="002060"/>
              </a:solidFill>
            </a:endParaRPr>
          </a:p>
        </p:txBody>
      </p:sp>
      <p:grpSp>
        <p:nvGrpSpPr>
          <p:cNvPr id="16" name="Group 15"/>
          <p:cNvGrpSpPr/>
          <p:nvPr/>
        </p:nvGrpSpPr>
        <p:grpSpPr>
          <a:xfrm>
            <a:off x="304800" y="1519535"/>
            <a:ext cx="2543556" cy="4043065"/>
            <a:chOff x="6295644" y="1610380"/>
            <a:chExt cx="2543556" cy="4043065"/>
          </a:xfrm>
        </p:grpSpPr>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644" y="1610380"/>
              <a:ext cx="2543556" cy="340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bwMode="auto">
            <a:xfrm>
              <a:off x="6562703" y="5191780"/>
              <a:ext cx="2109873" cy="461665"/>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342900" marR="0" indent="-342900" algn="ctr" defTabSz="914400" rtl="0" eaLnBrk="0" fontAlgn="base" latinLnBrk="0" hangingPunct="0">
                <a:lnSpc>
                  <a:spcPct val="100000"/>
                </a:lnSpc>
                <a:spcBef>
                  <a:spcPct val="20000"/>
                </a:spcBef>
                <a:spcAft>
                  <a:spcPct val="0"/>
                </a:spcAft>
                <a:buClrTx/>
                <a:buSzTx/>
                <a:tabLst/>
              </a:pPr>
              <a:r>
                <a:rPr lang="en-US" sz="2400" kern="0" dirty="0" smtClean="0">
                  <a:latin typeface="Gill Sans MT" panose="020B0502020104020203" pitchFamily="34" charset="0"/>
                </a:rPr>
                <a:t>Power monitor</a:t>
              </a:r>
              <a:endParaRPr lang="en-US" sz="2400" kern="0" baseline="0" dirty="0" smtClean="0">
                <a:latin typeface="Gill Sans MT" panose="020B0502020104020203" pitchFamily="34" charset="0"/>
              </a:endParaRPr>
            </a:p>
          </p:txBody>
        </p:sp>
      </p:gr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288146"/>
            <a:ext cx="6040348" cy="1426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371600"/>
            <a:ext cx="5106818" cy="258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705600" y="4332814"/>
            <a:ext cx="990600" cy="12902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918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0"/>
            <a:ext cx="9144000" cy="2308225"/>
          </a:xfrm>
        </p:spPr>
        <p:txBody>
          <a:bodyPr>
            <a:noAutofit/>
          </a:bodyPr>
          <a:lstStyle/>
          <a:p>
            <a:r>
              <a:rPr lang="en-US" b="1" i="1" dirty="0" smtClean="0">
                <a:solidFill>
                  <a:srgbClr val="0070C0"/>
                </a:solidFill>
              </a:rPr>
              <a:t>Thank you!</a:t>
            </a:r>
            <a:br>
              <a:rPr lang="en-US" b="1" i="1" dirty="0" smtClean="0">
                <a:solidFill>
                  <a:srgbClr val="0070C0"/>
                </a:solidFill>
              </a:rPr>
            </a:br>
            <a:r>
              <a:rPr lang="en-US" b="1" i="1" dirty="0" smtClean="0">
                <a:solidFill>
                  <a:srgbClr val="0070C0"/>
                </a:solidFill>
              </a:rPr>
              <a:t>&amp; </a:t>
            </a:r>
            <a:br>
              <a:rPr lang="en-US" b="1" i="1" dirty="0" smtClean="0">
                <a:solidFill>
                  <a:srgbClr val="0070C0"/>
                </a:solidFill>
              </a:rPr>
            </a:br>
            <a:r>
              <a:rPr lang="en-US" b="1" i="1" dirty="0" smtClean="0">
                <a:solidFill>
                  <a:srgbClr val="0070C0"/>
                </a:solidFill>
              </a:rPr>
              <a:t>Questions</a:t>
            </a:r>
            <a:endParaRPr lang="en-US" sz="3200" b="1" dirty="0">
              <a:solidFill>
                <a:schemeClr val="bg1">
                  <a:lumMod val="50000"/>
                </a:schemeClr>
              </a:solidFill>
            </a:endParaRPr>
          </a:p>
        </p:txBody>
      </p:sp>
      <p:pic>
        <p:nvPicPr>
          <p:cNvPr id="5" name="Picture 7" descr="Z:\Youth Olympic Games 2010\Tagline\NTU_YOV_Full colour.jpg"/>
          <p:cNvPicPr>
            <a:picLocks noChangeAspect="1" noChangeArrowheads="1"/>
          </p:cNvPicPr>
          <p:nvPr/>
        </p:nvPicPr>
        <p:blipFill>
          <a:blip r:embed="rId3" cstate="print"/>
          <a:srcRect r="56471"/>
          <a:stretch>
            <a:fillRect/>
          </a:stretch>
        </p:blipFill>
        <p:spPr bwMode="auto">
          <a:xfrm>
            <a:off x="457200" y="527050"/>
            <a:ext cx="2819400" cy="107315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638175"/>
            <a:ext cx="2754053" cy="768350"/>
          </a:xfrm>
          <a:prstGeom prst="rect">
            <a:avLst/>
          </a:prstGeom>
        </p:spPr>
      </p:pic>
    </p:spTree>
    <p:extLst>
      <p:ext uri="{BB962C8B-B14F-4D97-AF65-F5344CB8AC3E}">
        <p14:creationId xmlns:p14="http://schemas.microsoft.com/office/powerpoint/2010/main" val="1952472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00800" y="2286000"/>
            <a:ext cx="2701637" cy="2286000"/>
          </a:xfrm>
          <a:prstGeom prst="rect">
            <a:avLst/>
          </a:prstGeom>
        </p:spPr>
      </p:pic>
      <p:sp>
        <p:nvSpPr>
          <p:cNvPr id="15" name="Title 1"/>
          <p:cNvSpPr>
            <a:spLocks noGrp="1"/>
          </p:cNvSpPr>
          <p:nvPr>
            <p:ph type="title"/>
          </p:nvPr>
        </p:nvSpPr>
        <p:spPr>
          <a:xfrm>
            <a:off x="381000" y="381000"/>
            <a:ext cx="8534400" cy="1600200"/>
          </a:xfrm>
        </p:spPr>
        <p:txBody>
          <a:bodyPr>
            <a:noAutofit/>
          </a:bodyPr>
          <a:lstStyle/>
          <a:p>
            <a:pPr lvl="1" algn="ctr" rtl="0">
              <a:spcBef>
                <a:spcPct val="0"/>
              </a:spcBef>
            </a:pPr>
            <a:r>
              <a:rPr lang="en-US" sz="4000" b="1" u="sng" kern="1200" dirty="0" smtClean="0">
                <a:solidFill>
                  <a:srgbClr val="C00000"/>
                </a:solidFill>
              </a:rPr>
              <a:t>Tra</a:t>
            </a:r>
            <a:r>
              <a:rPr lang="en-US" sz="4000" b="1" kern="1200" dirty="0" smtClean="0">
                <a:solidFill>
                  <a:srgbClr val="C00000"/>
                </a:solidFill>
              </a:rPr>
              <a:t>ce-driven </a:t>
            </a:r>
            <a:r>
              <a:rPr lang="en-US" sz="4000" b="1" u="sng" kern="1200" dirty="0">
                <a:solidFill>
                  <a:srgbClr val="C00000"/>
                </a:solidFill>
              </a:rPr>
              <a:t>v</a:t>
            </a:r>
            <a:r>
              <a:rPr lang="en-US" sz="4000" b="1" u="sng" kern="1200" dirty="0" smtClean="0">
                <a:solidFill>
                  <a:srgbClr val="C00000"/>
                </a:solidFill>
              </a:rPr>
              <a:t>i</a:t>
            </a:r>
            <a:r>
              <a:rPr lang="en-US" sz="4000" b="1" kern="1200" dirty="0" smtClean="0">
                <a:solidFill>
                  <a:srgbClr val="C00000"/>
                </a:solidFill>
              </a:rPr>
              <a:t>sion-guided</a:t>
            </a:r>
            <a:r>
              <a:rPr lang="en-US" sz="4000" b="1" kern="1200" dirty="0" smtClean="0">
                <a:solidFill>
                  <a:srgbClr val="0070C0"/>
                </a:solidFill>
              </a:rPr>
              <a:t> </a:t>
            </a:r>
            <a:r>
              <a:rPr lang="en-US" sz="4000" b="1" u="sng" kern="1200" dirty="0" smtClean="0">
                <a:solidFill>
                  <a:srgbClr val="0070C0"/>
                </a:solidFill>
              </a:rPr>
              <a:t>Navi</a:t>
            </a:r>
            <a:r>
              <a:rPr lang="en-US" sz="4000" b="1" kern="1200" dirty="0" smtClean="0">
                <a:solidFill>
                  <a:srgbClr val="0070C0"/>
                </a:solidFill>
              </a:rPr>
              <a:t>gation System</a:t>
            </a:r>
            <a:endParaRPr lang="en-US" sz="4000" b="1" kern="1200" dirty="0">
              <a:solidFill>
                <a:srgbClr val="0070C0"/>
              </a:solidFill>
              <a:latin typeface="+mj-lt"/>
              <a:ea typeface="+mj-ea"/>
              <a:cs typeface="+mj-cs"/>
            </a:endParaRPr>
          </a:p>
        </p:txBody>
      </p:sp>
      <p:sp>
        <p:nvSpPr>
          <p:cNvPr id="17" name="Content Placeholder 2"/>
          <p:cNvSpPr txBox="1">
            <a:spLocks/>
          </p:cNvSpPr>
          <p:nvPr/>
        </p:nvSpPr>
        <p:spPr>
          <a:xfrm>
            <a:off x="304800" y="2286000"/>
            <a:ext cx="8534400" cy="430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0070C0"/>
                </a:solidFill>
              </a:rPr>
              <a:t>Guide with pre-captured the traces</a:t>
            </a:r>
          </a:p>
          <a:p>
            <a:pPr lvl="1"/>
            <a:r>
              <a:rPr lang="en-US" b="1" dirty="0" smtClean="0">
                <a:solidFill>
                  <a:srgbClr val="0070C0"/>
                </a:solidFill>
              </a:rPr>
              <a:t>Multi-modality</a:t>
            </a:r>
          </a:p>
          <a:p>
            <a:pPr lvl="1"/>
            <a:r>
              <a:rPr lang="en-US" b="1" dirty="0" smtClean="0">
                <a:solidFill>
                  <a:srgbClr val="0070C0"/>
                </a:solidFill>
              </a:rPr>
              <a:t>Navigate </a:t>
            </a:r>
            <a:r>
              <a:rPr lang="en-US" b="1" i="1" dirty="0">
                <a:solidFill>
                  <a:srgbClr val="0070C0"/>
                </a:solidFill>
              </a:rPr>
              <a:t>within</a:t>
            </a:r>
            <a:r>
              <a:rPr lang="en-US" b="1" dirty="0">
                <a:solidFill>
                  <a:srgbClr val="0070C0"/>
                </a:solidFill>
              </a:rPr>
              <a:t> </a:t>
            </a:r>
            <a:r>
              <a:rPr lang="en-US" b="1" dirty="0" smtClean="0">
                <a:solidFill>
                  <a:srgbClr val="0070C0"/>
                </a:solidFill>
              </a:rPr>
              <a:t>traces</a:t>
            </a:r>
            <a:endParaRPr lang="en-US" b="1" dirty="0">
              <a:solidFill>
                <a:srgbClr val="0070C0"/>
              </a:solidFill>
            </a:endParaRPr>
          </a:p>
          <a:p>
            <a:r>
              <a:rPr lang="en-US" b="1" dirty="0">
                <a:solidFill>
                  <a:srgbClr val="C00000"/>
                </a:solidFill>
              </a:rPr>
              <a:t>E</a:t>
            </a:r>
            <a:r>
              <a:rPr lang="en-US" b="1" dirty="0" smtClean="0">
                <a:solidFill>
                  <a:srgbClr val="C00000"/>
                </a:solidFill>
              </a:rPr>
              <a:t>mbrace human vision system</a:t>
            </a:r>
          </a:p>
          <a:p>
            <a:pPr marL="457200" lvl="1" indent="0">
              <a:buNone/>
            </a:pPr>
            <a:endParaRPr lang="en-US" b="1" dirty="0">
              <a:solidFill>
                <a:srgbClr val="0070C0"/>
              </a:solidFill>
            </a:endParaRPr>
          </a:p>
          <a:p>
            <a:r>
              <a:rPr lang="en-US" b="1" dirty="0" smtClean="0">
                <a:solidFill>
                  <a:srgbClr val="0070C0"/>
                </a:solidFill>
              </a:rPr>
              <a:t>Give </a:t>
            </a:r>
            <a:r>
              <a:rPr lang="en-US" b="1" dirty="0">
                <a:solidFill>
                  <a:srgbClr val="0070C0"/>
                </a:solidFill>
              </a:rPr>
              <a:t>up the desire of absolute </a:t>
            </a:r>
            <a:r>
              <a:rPr lang="en-US" b="1" dirty="0" smtClean="0">
                <a:solidFill>
                  <a:srgbClr val="0070C0"/>
                </a:solidFill>
              </a:rPr>
              <a:t>positioning</a:t>
            </a:r>
          </a:p>
          <a:p>
            <a:r>
              <a:rPr lang="en-US" b="1" dirty="0" smtClean="0">
                <a:solidFill>
                  <a:srgbClr val="0070C0"/>
                </a:solidFill>
              </a:rPr>
              <a:t>Low key the crowdsourcing nature</a:t>
            </a:r>
          </a:p>
          <a:p>
            <a:pPr lvl="1"/>
            <a:r>
              <a:rPr lang="en-US" b="1" dirty="0" smtClean="0">
                <a:solidFill>
                  <a:srgbClr val="0070C0"/>
                </a:solidFill>
              </a:rPr>
              <a:t>Potential to build full-blown map and IPS</a:t>
            </a:r>
          </a:p>
        </p:txBody>
      </p:sp>
    </p:spTree>
    <p:extLst>
      <p:ext uri="{BB962C8B-B14F-4D97-AF65-F5344CB8AC3E}">
        <p14:creationId xmlns:p14="http://schemas.microsoft.com/office/powerpoint/2010/main" val="275258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xEl>
                                              <p:pRg st="6" end="6"/>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jackysh\Desktop\WMPhase2\BJW2-12F-noCoverage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160091"/>
            <a:ext cx="6849737" cy="3966072"/>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a:spLocks noGrp="1"/>
          </p:cNvSpPr>
          <p:nvPr>
            <p:ph type="title"/>
          </p:nvPr>
        </p:nvSpPr>
        <p:spPr>
          <a:xfrm>
            <a:off x="381000" y="381000"/>
            <a:ext cx="8534400" cy="1143000"/>
          </a:xfrm>
        </p:spPr>
        <p:txBody>
          <a:bodyPr>
            <a:noAutofit/>
          </a:bodyPr>
          <a:lstStyle/>
          <a:p>
            <a:pPr lvl="1" algn="r" rtl="0">
              <a:spcBef>
                <a:spcPct val="0"/>
              </a:spcBef>
            </a:pPr>
            <a:r>
              <a:rPr lang="en-US" sz="4000" b="1" kern="1200" dirty="0" err="1" smtClean="0">
                <a:solidFill>
                  <a:srgbClr val="0070C0"/>
                </a:solidFill>
                <a:latin typeface="+mj-lt"/>
                <a:ea typeface="+mj-ea"/>
                <a:cs typeface="+mj-cs"/>
              </a:rPr>
              <a:t>Travi-Navi</a:t>
            </a:r>
            <a:r>
              <a:rPr lang="en-US" sz="4000" b="1" kern="1200" dirty="0" smtClean="0">
                <a:solidFill>
                  <a:srgbClr val="0070C0"/>
                </a:solidFill>
                <a:latin typeface="+mj-lt"/>
                <a:ea typeface="+mj-ea"/>
                <a:cs typeface="+mj-cs"/>
              </a:rPr>
              <a:t> illustration: Navigate to </a:t>
            </a:r>
            <a:r>
              <a:rPr lang="en-US" sz="4000" b="1" kern="1200" dirty="0" err="1" smtClean="0">
                <a:solidFill>
                  <a:srgbClr val="0070C0"/>
                </a:solidFill>
                <a:latin typeface="+mj-lt"/>
                <a:ea typeface="+mj-ea"/>
                <a:cs typeface="+mj-cs"/>
              </a:rPr>
              <a:t>McD</a:t>
            </a:r>
            <a:endParaRPr lang="en-US" sz="4000" b="1" kern="1200" dirty="0">
              <a:solidFill>
                <a:srgbClr val="0070C0"/>
              </a:solidFill>
              <a:latin typeface="+mj-lt"/>
              <a:ea typeface="+mj-ea"/>
              <a:cs typeface="+mj-cs"/>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686" y="2368550"/>
            <a:ext cx="134264" cy="1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425865"/>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705775"/>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271" y="271026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42273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265" y="22733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7432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7432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155" y="348785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8785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975" y="48006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4009777"/>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54864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335"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4543"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6192"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472"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637" y="53544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780" y="52578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9929" y="5520228"/>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891293"/>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015" y="4538999"/>
            <a:ext cx="615671" cy="55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149" y="4191000"/>
            <a:ext cx="888086" cy="80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0109" y="4149477"/>
            <a:ext cx="1624966" cy="99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820" y="2540000"/>
            <a:ext cx="442080" cy="39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5792" y="3149152"/>
            <a:ext cx="839312" cy="67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7"/>
          <a:stretch>
            <a:fillRect/>
          </a:stretch>
        </p:blipFill>
        <p:spPr>
          <a:xfrm>
            <a:off x="4571047" y="3912795"/>
            <a:ext cx="525191" cy="626204"/>
          </a:xfrm>
          <a:prstGeom prst="rect">
            <a:avLst/>
          </a:prstGeom>
        </p:spPr>
      </p:pic>
      <p:pic>
        <p:nvPicPr>
          <p:cNvPr id="42" name="Picture 41"/>
          <p:cNvPicPr>
            <a:picLocks noChangeAspect="1"/>
          </p:cNvPicPr>
          <p:nvPr/>
        </p:nvPicPr>
        <p:blipFill>
          <a:blip r:embed="rId8"/>
          <a:stretch>
            <a:fillRect/>
          </a:stretch>
        </p:blipFill>
        <p:spPr>
          <a:xfrm>
            <a:off x="2235807" y="3657600"/>
            <a:ext cx="1116993" cy="400814"/>
          </a:xfrm>
          <a:prstGeom prst="rect">
            <a:avLst/>
          </a:prstGeom>
        </p:spPr>
      </p:pic>
      <p:grpSp>
        <p:nvGrpSpPr>
          <p:cNvPr id="9" name="Group 8"/>
          <p:cNvGrpSpPr/>
          <p:nvPr/>
        </p:nvGrpSpPr>
        <p:grpSpPr>
          <a:xfrm>
            <a:off x="1371601" y="3429000"/>
            <a:ext cx="2971799" cy="718349"/>
            <a:chOff x="1371601" y="3429000"/>
            <a:chExt cx="2971799" cy="718349"/>
          </a:xfrm>
        </p:grpSpPr>
        <p:cxnSp>
          <p:nvCxnSpPr>
            <p:cNvPr id="10" name="Straight Connector 9"/>
            <p:cNvCxnSpPr/>
            <p:nvPr/>
          </p:nvCxnSpPr>
          <p:spPr>
            <a:xfrm flipV="1">
              <a:off x="4319174" y="3429000"/>
              <a:ext cx="0" cy="718349"/>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371601" y="4147349"/>
              <a:ext cx="2971799" cy="0"/>
            </a:xfrm>
            <a:prstGeom prst="line">
              <a:avLst/>
            </a:prstGeom>
            <a:ln w="101600"/>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9"/>
          <a:stretch>
            <a:fillRect/>
          </a:stretch>
        </p:blipFill>
        <p:spPr>
          <a:xfrm>
            <a:off x="967692" y="3479205"/>
            <a:ext cx="975801" cy="1059794"/>
          </a:xfrm>
          <a:prstGeom prst="rect">
            <a:avLst/>
          </a:prstGeom>
        </p:spPr>
      </p:pic>
    </p:spTree>
    <p:extLst>
      <p:ext uri="{BB962C8B-B14F-4D97-AF65-F5344CB8AC3E}">
        <p14:creationId xmlns:p14="http://schemas.microsoft.com/office/powerpoint/2010/main" val="2494120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jackysh\Desktop\WMPhase2\BJW2-12F-noCoverage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160091"/>
            <a:ext cx="6849737" cy="3966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686" y="2368550"/>
            <a:ext cx="134264" cy="1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1371601" y="3429000"/>
            <a:ext cx="2971799" cy="718349"/>
            <a:chOff x="1371601" y="3429000"/>
            <a:chExt cx="2971799" cy="718349"/>
          </a:xfrm>
        </p:grpSpPr>
        <p:cxnSp>
          <p:nvCxnSpPr>
            <p:cNvPr id="10" name="Straight Connector 9"/>
            <p:cNvCxnSpPr/>
            <p:nvPr/>
          </p:nvCxnSpPr>
          <p:spPr>
            <a:xfrm flipV="1">
              <a:off x="4319174" y="3429000"/>
              <a:ext cx="0" cy="718349"/>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371601" y="4147349"/>
              <a:ext cx="2971799" cy="0"/>
            </a:xfrm>
            <a:prstGeom prst="line">
              <a:avLst/>
            </a:prstGeom>
            <a:ln w="101600"/>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425865"/>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705775"/>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271" y="271026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42273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265" y="22733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7432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7432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155" y="348785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8785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975" y="48006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4009777"/>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54864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335"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4543"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6192"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472"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637" y="53544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780" y="52578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9929" y="5520228"/>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891293"/>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015" y="4538999"/>
            <a:ext cx="615671" cy="55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149" y="4204280"/>
            <a:ext cx="888086" cy="80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0109" y="4149477"/>
            <a:ext cx="1624966" cy="99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820" y="2540000"/>
            <a:ext cx="442080" cy="39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5792" y="3149152"/>
            <a:ext cx="839312" cy="67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2"/>
          <p:cNvPicPr>
            <a:picLocks noChangeAspect="1"/>
          </p:cNvPicPr>
          <p:nvPr/>
        </p:nvPicPr>
        <p:blipFill>
          <a:blip r:embed="rId7"/>
          <a:stretch>
            <a:fillRect/>
          </a:stretch>
        </p:blipFill>
        <p:spPr>
          <a:xfrm>
            <a:off x="4571047" y="3912795"/>
            <a:ext cx="525191" cy="626204"/>
          </a:xfrm>
          <a:prstGeom prst="rect">
            <a:avLst/>
          </a:prstGeom>
        </p:spPr>
      </p:pic>
      <p:grpSp>
        <p:nvGrpSpPr>
          <p:cNvPr id="2" name="Group 1"/>
          <p:cNvGrpSpPr/>
          <p:nvPr/>
        </p:nvGrpSpPr>
        <p:grpSpPr>
          <a:xfrm>
            <a:off x="3981260" y="2119731"/>
            <a:ext cx="2186177" cy="1827208"/>
            <a:chOff x="3466498" y="5257800"/>
            <a:chExt cx="2186177" cy="1827208"/>
          </a:xfrm>
        </p:grpSpPr>
        <p:pic>
          <p:nvPicPr>
            <p:cNvPr id="4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6498" y="5257800"/>
              <a:ext cx="1335397" cy="1088101"/>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9287" y="5574669"/>
              <a:ext cx="1363306" cy="1059382"/>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43"/>
            <p:cNvPicPr>
              <a:picLocks noChangeAspect="1"/>
            </p:cNvPicPr>
            <p:nvPr/>
          </p:nvPicPr>
          <p:blipFill>
            <a:blip r:embed="rId10"/>
            <a:stretch>
              <a:fillRect/>
            </a:stretch>
          </p:blipFill>
          <p:spPr>
            <a:xfrm>
              <a:off x="4319174" y="6025626"/>
              <a:ext cx="1333501" cy="1059382"/>
            </a:xfrm>
            <a:prstGeom prst="rect">
              <a:avLst/>
            </a:prstGeom>
            <a:noFill/>
            <a:ln>
              <a:noFill/>
            </a:ln>
            <a:effectLst>
              <a:glow rad="139700">
                <a:schemeClr val="accent5">
                  <a:satMod val="175000"/>
                  <a:alpha val="40000"/>
                </a:schemeClr>
              </a:glow>
            </a:effectLst>
          </p:spPr>
        </p:pic>
      </p:grpSp>
      <p:pic>
        <p:nvPicPr>
          <p:cNvPr id="55" name="Picture 54"/>
          <p:cNvPicPr>
            <a:picLocks noChangeAspect="1"/>
          </p:cNvPicPr>
          <p:nvPr/>
        </p:nvPicPr>
        <p:blipFill>
          <a:blip r:embed="rId11"/>
          <a:stretch>
            <a:fillRect/>
          </a:stretch>
        </p:blipFill>
        <p:spPr>
          <a:xfrm>
            <a:off x="2235807" y="3657600"/>
            <a:ext cx="1116993" cy="400814"/>
          </a:xfrm>
          <a:prstGeom prst="rect">
            <a:avLst/>
          </a:prstGeom>
        </p:spPr>
      </p:pic>
      <p:pic>
        <p:nvPicPr>
          <p:cNvPr id="12" name="Picture 11"/>
          <p:cNvPicPr>
            <a:picLocks noChangeAspect="1"/>
          </p:cNvPicPr>
          <p:nvPr/>
        </p:nvPicPr>
        <p:blipFill>
          <a:blip r:embed="rId12"/>
          <a:stretch>
            <a:fillRect/>
          </a:stretch>
        </p:blipFill>
        <p:spPr>
          <a:xfrm>
            <a:off x="967693" y="3479205"/>
            <a:ext cx="974350" cy="1058219"/>
          </a:xfrm>
          <a:prstGeom prst="rect">
            <a:avLst/>
          </a:prstGeom>
        </p:spPr>
      </p:pic>
      <p:grpSp>
        <p:nvGrpSpPr>
          <p:cNvPr id="50" name="Group 49"/>
          <p:cNvGrpSpPr/>
          <p:nvPr/>
        </p:nvGrpSpPr>
        <p:grpSpPr>
          <a:xfrm>
            <a:off x="914400" y="3429000"/>
            <a:ext cx="998928" cy="1108424"/>
            <a:chOff x="6104755" y="4906377"/>
            <a:chExt cx="1633538" cy="1666645"/>
          </a:xfrm>
        </p:grpSpPr>
        <p:pic>
          <p:nvPicPr>
            <p:cNvPr id="52" name="Picture 51"/>
            <p:cNvPicPr>
              <a:picLocks noChangeAspect="1"/>
            </p:cNvPicPr>
            <p:nvPr/>
          </p:nvPicPr>
          <p:blipFill>
            <a:blip r:embed="rId13"/>
            <a:stretch>
              <a:fillRect/>
            </a:stretch>
          </p:blipFill>
          <p:spPr>
            <a:xfrm>
              <a:off x="6104755" y="5058071"/>
              <a:ext cx="1633538" cy="1514951"/>
            </a:xfrm>
            <a:prstGeom prst="rect">
              <a:avLst/>
            </a:prstGeom>
          </p:spPr>
        </p:pic>
        <p:pic>
          <p:nvPicPr>
            <p:cNvPr id="54" name="Picture 53"/>
            <p:cNvPicPr>
              <a:picLocks noChangeAspect="1"/>
            </p:cNvPicPr>
            <p:nvPr/>
          </p:nvPicPr>
          <p:blipFill>
            <a:blip r:embed="rId14"/>
            <a:stretch>
              <a:fillRect/>
            </a:stretch>
          </p:blipFill>
          <p:spPr>
            <a:xfrm>
              <a:off x="6104755" y="4906377"/>
              <a:ext cx="354791" cy="699359"/>
            </a:xfrm>
            <a:prstGeom prst="rect">
              <a:avLst/>
            </a:prstGeom>
          </p:spPr>
        </p:pic>
      </p:grpSp>
      <p:sp>
        <p:nvSpPr>
          <p:cNvPr id="49" name="Title 1"/>
          <p:cNvSpPr>
            <a:spLocks noGrp="1"/>
          </p:cNvSpPr>
          <p:nvPr>
            <p:ph type="title"/>
          </p:nvPr>
        </p:nvSpPr>
        <p:spPr>
          <a:xfrm>
            <a:off x="381000" y="381000"/>
            <a:ext cx="8534400" cy="1143000"/>
          </a:xfrm>
        </p:spPr>
        <p:txBody>
          <a:bodyPr>
            <a:noAutofit/>
          </a:bodyPr>
          <a:lstStyle/>
          <a:p>
            <a:pPr lvl="1" algn="r" rtl="0">
              <a:spcBef>
                <a:spcPct val="0"/>
              </a:spcBef>
            </a:pPr>
            <a:r>
              <a:rPr lang="en-US" sz="4000" b="1" kern="1200" dirty="0" err="1" smtClean="0">
                <a:solidFill>
                  <a:srgbClr val="0070C0"/>
                </a:solidFill>
                <a:latin typeface="+mj-lt"/>
                <a:ea typeface="+mj-ea"/>
                <a:cs typeface="+mj-cs"/>
              </a:rPr>
              <a:t>Travi-Navi</a:t>
            </a:r>
            <a:r>
              <a:rPr lang="en-US" sz="4000" b="1" kern="1200" dirty="0" smtClean="0">
                <a:solidFill>
                  <a:srgbClr val="0070C0"/>
                </a:solidFill>
                <a:latin typeface="+mj-lt"/>
                <a:ea typeface="+mj-ea"/>
                <a:cs typeface="+mj-cs"/>
              </a:rPr>
              <a:t> illustration: Guider</a:t>
            </a:r>
            <a:endParaRPr lang="en-US" sz="4000" b="1" kern="1200" dirty="0">
              <a:solidFill>
                <a:srgbClr val="0070C0"/>
              </a:solidFill>
              <a:latin typeface="+mj-lt"/>
              <a:ea typeface="+mj-ea"/>
              <a:cs typeface="+mj-cs"/>
            </a:endParaRPr>
          </a:p>
        </p:txBody>
      </p:sp>
    </p:spTree>
    <p:extLst>
      <p:ext uri="{BB962C8B-B14F-4D97-AF65-F5344CB8AC3E}">
        <p14:creationId xmlns:p14="http://schemas.microsoft.com/office/powerpoint/2010/main" val="8935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4.81481E-6 L 0.32361 0.00185 L 0.32222 -0.10741 " pathEditMode="relative" ptsTypes="AAA">
                                      <p:cBhvr>
                                        <p:cTn id="6" dur="2000" fill="hold"/>
                                        <p:tgtEl>
                                          <p:spTgt spid="5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77778E-6 2.59259E-6 L -0.40695 0.00023 " pathEditMode="relative" ptsTypes="AA">
                                      <p:cBhvr>
                                        <p:cTn id="14"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jackysh\Desktop\WMPhase2\BJW2-12F-noCoverageInf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160091"/>
            <a:ext cx="6849737" cy="39660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686" y="2368550"/>
            <a:ext cx="134264" cy="1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1371601" y="3429000"/>
            <a:ext cx="2971799" cy="718349"/>
            <a:chOff x="1371601" y="3429000"/>
            <a:chExt cx="2971799" cy="718349"/>
          </a:xfrm>
        </p:grpSpPr>
        <p:cxnSp>
          <p:nvCxnSpPr>
            <p:cNvPr id="10" name="Straight Connector 9"/>
            <p:cNvCxnSpPr/>
            <p:nvPr/>
          </p:nvCxnSpPr>
          <p:spPr>
            <a:xfrm flipV="1">
              <a:off x="4319174" y="3429000"/>
              <a:ext cx="0" cy="718349"/>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371601" y="4147349"/>
              <a:ext cx="2971799" cy="0"/>
            </a:xfrm>
            <a:prstGeom prst="line">
              <a:avLst/>
            </a:prstGeom>
            <a:ln w="101600"/>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425865"/>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705775"/>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271" y="271026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42273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265" y="22733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7432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7432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155" y="348785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8785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975" y="48006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5" y="4009777"/>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54864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335"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4543"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6192"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472" y="535305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637" y="53544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780" y="5257800"/>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9929" y="5520228"/>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891293"/>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015" y="4538999"/>
            <a:ext cx="615671" cy="55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149" y="4204280"/>
            <a:ext cx="888086" cy="80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0109" y="4149477"/>
            <a:ext cx="1624966" cy="99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820" y="2540000"/>
            <a:ext cx="442080" cy="39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43"/>
          <p:cNvPicPr>
            <a:picLocks noChangeAspect="1"/>
          </p:cNvPicPr>
          <p:nvPr/>
        </p:nvPicPr>
        <p:blipFill>
          <a:blip r:embed="rId6"/>
          <a:stretch>
            <a:fillRect/>
          </a:stretch>
        </p:blipFill>
        <p:spPr>
          <a:xfrm>
            <a:off x="1453700" y="5334000"/>
            <a:ext cx="739858" cy="1458404"/>
          </a:xfrm>
          <a:prstGeom prst="rect">
            <a:avLst/>
          </a:prstGeom>
        </p:spPr>
      </p:pic>
      <p:pic>
        <p:nvPicPr>
          <p:cNvPr id="4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5792" y="3149152"/>
            <a:ext cx="839312" cy="67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50"/>
          <p:cNvPicPr>
            <a:picLocks noChangeAspect="1"/>
          </p:cNvPicPr>
          <p:nvPr/>
        </p:nvPicPr>
        <p:blipFill>
          <a:blip r:embed="rId8"/>
          <a:stretch>
            <a:fillRect/>
          </a:stretch>
        </p:blipFill>
        <p:spPr>
          <a:xfrm>
            <a:off x="4571047" y="3912795"/>
            <a:ext cx="525191" cy="626204"/>
          </a:xfrm>
          <a:prstGeom prst="rect">
            <a:avLst/>
          </a:prstGeom>
        </p:spPr>
      </p:pic>
      <p:pic>
        <p:nvPicPr>
          <p:cNvPr id="8" name="Picture 7"/>
          <p:cNvPicPr>
            <a:picLocks noChangeAspect="1"/>
          </p:cNvPicPr>
          <p:nvPr/>
        </p:nvPicPr>
        <p:blipFill>
          <a:blip r:embed="rId9"/>
          <a:stretch>
            <a:fillRect/>
          </a:stretch>
        </p:blipFill>
        <p:spPr>
          <a:xfrm>
            <a:off x="6210299" y="5582112"/>
            <a:ext cx="1333501" cy="1059382"/>
          </a:xfrm>
          <a:prstGeom prst="rect">
            <a:avLst/>
          </a:prstGeom>
          <a:noFill/>
          <a:ln>
            <a:noFill/>
          </a:ln>
          <a:effectLst>
            <a:glow rad="139700">
              <a:schemeClr val="accent5">
                <a:satMod val="175000"/>
                <a:alpha val="40000"/>
              </a:schemeClr>
            </a:glow>
          </a:effectLst>
        </p:spPr>
      </p:pic>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8369" y="5582112"/>
            <a:ext cx="1363306" cy="1059382"/>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7011" y="5582112"/>
            <a:ext cx="1335397" cy="1088101"/>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2" name="Group 51"/>
          <p:cNvGrpSpPr/>
          <p:nvPr/>
        </p:nvGrpSpPr>
        <p:grpSpPr>
          <a:xfrm>
            <a:off x="257502" y="2117834"/>
            <a:ext cx="2186177" cy="1827208"/>
            <a:chOff x="3466498" y="5257800"/>
            <a:chExt cx="2186177" cy="1827208"/>
          </a:xfrm>
        </p:grpSpPr>
        <p:pic>
          <p:nvPicPr>
            <p:cNvPr id="5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6498" y="5257800"/>
              <a:ext cx="1335397" cy="1088101"/>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9287" y="5574669"/>
              <a:ext cx="1363306" cy="1059382"/>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54"/>
            <p:cNvPicPr>
              <a:picLocks noChangeAspect="1"/>
            </p:cNvPicPr>
            <p:nvPr/>
          </p:nvPicPr>
          <p:blipFill>
            <a:blip r:embed="rId9"/>
            <a:stretch>
              <a:fillRect/>
            </a:stretch>
          </p:blipFill>
          <p:spPr>
            <a:xfrm>
              <a:off x="4319174" y="6025626"/>
              <a:ext cx="1333501" cy="1059382"/>
            </a:xfrm>
            <a:prstGeom prst="rect">
              <a:avLst/>
            </a:prstGeom>
            <a:noFill/>
            <a:ln>
              <a:noFill/>
            </a:ln>
            <a:effectLst>
              <a:glow rad="139700">
                <a:schemeClr val="accent5">
                  <a:satMod val="175000"/>
                  <a:alpha val="40000"/>
                </a:schemeClr>
              </a:glow>
            </a:effectLst>
          </p:spPr>
        </p:pic>
      </p:grpSp>
      <p:pic>
        <p:nvPicPr>
          <p:cNvPr id="62" name="Picture 61"/>
          <p:cNvPicPr>
            <a:picLocks noChangeAspect="1"/>
          </p:cNvPicPr>
          <p:nvPr/>
        </p:nvPicPr>
        <p:blipFill>
          <a:blip r:embed="rId12"/>
          <a:stretch>
            <a:fillRect/>
          </a:stretch>
        </p:blipFill>
        <p:spPr>
          <a:xfrm>
            <a:off x="2235807" y="3657600"/>
            <a:ext cx="1116993" cy="400814"/>
          </a:xfrm>
          <a:prstGeom prst="rect">
            <a:avLst/>
          </a:prstGeom>
        </p:spPr>
      </p:pic>
      <p:grpSp>
        <p:nvGrpSpPr>
          <p:cNvPr id="41" name="Group 40"/>
          <p:cNvGrpSpPr/>
          <p:nvPr/>
        </p:nvGrpSpPr>
        <p:grpSpPr>
          <a:xfrm>
            <a:off x="1219200" y="3646034"/>
            <a:ext cx="551170" cy="945976"/>
            <a:chOff x="1219200" y="3646034"/>
            <a:chExt cx="551170" cy="945976"/>
          </a:xfrm>
        </p:grpSpPr>
        <p:pic>
          <p:nvPicPr>
            <p:cNvPr id="42" name="Picture 41"/>
            <p:cNvPicPr>
              <a:picLocks noChangeAspect="1"/>
            </p:cNvPicPr>
            <p:nvPr/>
          </p:nvPicPr>
          <p:blipFill>
            <a:blip r:embed="rId13"/>
            <a:stretch>
              <a:fillRect/>
            </a:stretch>
          </p:blipFill>
          <p:spPr>
            <a:xfrm flipH="1">
              <a:off x="1219200" y="3646034"/>
              <a:ext cx="457200" cy="945976"/>
            </a:xfrm>
            <a:prstGeom prst="rect">
              <a:avLst/>
            </a:prstGeom>
          </p:spPr>
        </p:pic>
        <p:pic>
          <p:nvPicPr>
            <p:cNvPr id="43" name="Picture 42"/>
            <p:cNvPicPr>
              <a:picLocks noChangeAspect="1"/>
            </p:cNvPicPr>
            <p:nvPr/>
          </p:nvPicPr>
          <p:blipFill>
            <a:blip r:embed="rId6"/>
            <a:stretch>
              <a:fillRect/>
            </a:stretch>
          </p:blipFill>
          <p:spPr>
            <a:xfrm rot="1338872">
              <a:off x="1586069" y="3806321"/>
              <a:ext cx="184301" cy="363293"/>
            </a:xfrm>
            <a:prstGeom prst="rect">
              <a:avLst/>
            </a:prstGeom>
          </p:spPr>
        </p:pic>
      </p:grpSp>
      <p:sp>
        <p:nvSpPr>
          <p:cNvPr id="3" name="Rectangle 2"/>
          <p:cNvSpPr/>
          <p:nvPr/>
        </p:nvSpPr>
        <p:spPr>
          <a:xfrm>
            <a:off x="1518920" y="5613654"/>
            <a:ext cx="602066" cy="988246"/>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36700" y="6085840"/>
            <a:ext cx="561508" cy="457525"/>
          </a:xfrm>
          <a:prstGeom prst="rect">
            <a:avLst/>
          </a:prstGeom>
          <a:noFill/>
          <a:ln>
            <a:noFill/>
          </a:ln>
          <a:effectLst>
            <a:glow rad="635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39240" y="6090920"/>
            <a:ext cx="558967" cy="424357"/>
          </a:xfrm>
          <a:prstGeom prst="rect">
            <a:avLst/>
          </a:prstGeom>
          <a:noFill/>
          <a:ln>
            <a:noFill/>
          </a:ln>
          <a:effectLst>
            <a:glow rad="635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Bent-Up Arrow 49"/>
          <p:cNvSpPr/>
          <p:nvPr/>
        </p:nvSpPr>
        <p:spPr>
          <a:xfrm>
            <a:off x="4800600" y="4897678"/>
            <a:ext cx="671334" cy="5392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a:off x="2971800" y="5086742"/>
            <a:ext cx="763262" cy="323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Bent-Up Arrow 73"/>
          <p:cNvSpPr/>
          <p:nvPr/>
        </p:nvSpPr>
        <p:spPr>
          <a:xfrm>
            <a:off x="1600200" y="5664332"/>
            <a:ext cx="446721" cy="30212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a:off x="1564748" y="5737860"/>
            <a:ext cx="507892" cy="181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9"/>
          <a:stretch>
            <a:fillRect/>
          </a:stretch>
        </p:blipFill>
        <p:spPr>
          <a:xfrm>
            <a:off x="1536699" y="6091878"/>
            <a:ext cx="561507" cy="446082"/>
          </a:xfrm>
          <a:prstGeom prst="rect">
            <a:avLst/>
          </a:prstGeom>
          <a:noFill/>
          <a:ln>
            <a:noFill/>
          </a:ln>
          <a:effectLst>
            <a:glow rad="63500">
              <a:schemeClr val="accent5">
                <a:satMod val="175000"/>
                <a:alpha val="40000"/>
              </a:schemeClr>
            </a:glow>
          </a:effectLst>
        </p:spPr>
      </p:pic>
      <p:pic>
        <p:nvPicPr>
          <p:cNvPr id="71" name="Picture 70"/>
          <p:cNvPicPr>
            <a:picLocks noChangeAspect="1"/>
          </p:cNvPicPr>
          <p:nvPr/>
        </p:nvPicPr>
        <p:blipFill>
          <a:blip r:embed="rId16"/>
          <a:stretch>
            <a:fillRect/>
          </a:stretch>
        </p:blipFill>
        <p:spPr>
          <a:xfrm>
            <a:off x="6535202" y="4914662"/>
            <a:ext cx="538326" cy="563238"/>
          </a:xfrm>
          <a:prstGeom prst="rect">
            <a:avLst/>
          </a:prstGeom>
        </p:spPr>
      </p:pic>
      <p:pic>
        <p:nvPicPr>
          <p:cNvPr id="72" name="Picture 71"/>
          <p:cNvPicPr>
            <a:picLocks noChangeAspect="1"/>
          </p:cNvPicPr>
          <p:nvPr/>
        </p:nvPicPr>
        <p:blipFill>
          <a:blip r:embed="rId17"/>
          <a:stretch>
            <a:fillRect/>
          </a:stretch>
        </p:blipFill>
        <p:spPr>
          <a:xfrm>
            <a:off x="1541164" y="5661660"/>
            <a:ext cx="554645" cy="392912"/>
          </a:xfrm>
          <a:prstGeom prst="rect">
            <a:avLst/>
          </a:prstGeom>
        </p:spPr>
      </p:pic>
      <p:sp>
        <p:nvSpPr>
          <p:cNvPr id="64" name="Title 1"/>
          <p:cNvSpPr>
            <a:spLocks noGrp="1"/>
          </p:cNvSpPr>
          <p:nvPr>
            <p:ph type="title"/>
          </p:nvPr>
        </p:nvSpPr>
        <p:spPr>
          <a:xfrm>
            <a:off x="381000" y="381000"/>
            <a:ext cx="8534400" cy="1143000"/>
          </a:xfrm>
        </p:spPr>
        <p:txBody>
          <a:bodyPr>
            <a:noAutofit/>
          </a:bodyPr>
          <a:lstStyle/>
          <a:p>
            <a:pPr lvl="1" algn="r" rtl="0">
              <a:spcBef>
                <a:spcPct val="0"/>
              </a:spcBef>
            </a:pPr>
            <a:r>
              <a:rPr lang="en-US" sz="4000" b="1" kern="1200" dirty="0" err="1" smtClean="0">
                <a:solidFill>
                  <a:srgbClr val="0070C0"/>
                </a:solidFill>
                <a:latin typeface="+mj-lt"/>
                <a:ea typeface="+mj-ea"/>
                <a:cs typeface="+mj-cs"/>
              </a:rPr>
              <a:t>Travi-Navi</a:t>
            </a:r>
            <a:r>
              <a:rPr lang="en-US" sz="4000" b="1" kern="1200" dirty="0" smtClean="0">
                <a:solidFill>
                  <a:srgbClr val="0070C0"/>
                </a:solidFill>
                <a:latin typeface="+mj-lt"/>
                <a:ea typeface="+mj-ea"/>
                <a:cs typeface="+mj-cs"/>
              </a:rPr>
              <a:t> illustration: Follower</a:t>
            </a:r>
            <a:endParaRPr lang="en-US" sz="4000" b="1" kern="1200" dirty="0">
              <a:solidFill>
                <a:srgbClr val="0070C0"/>
              </a:solidFill>
              <a:latin typeface="+mj-lt"/>
              <a:ea typeface="+mj-ea"/>
              <a:cs typeface="+mj-cs"/>
            </a:endParaRPr>
          </a:p>
        </p:txBody>
      </p:sp>
    </p:spTree>
    <p:extLst>
      <p:ext uri="{BB962C8B-B14F-4D97-AF65-F5344CB8AC3E}">
        <p14:creationId xmlns:p14="http://schemas.microsoft.com/office/powerpoint/2010/main" val="17467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8.88889E-6 L 0.30555 -0.0037 L 0.30555 -0.11111 " pathEditMode="relative" ptsTypes="AAA">
                                      <p:cBhvr>
                                        <p:cTn id="6" dur="5000" fill="hold"/>
                                        <p:tgtEl>
                                          <p:spTgt spid="41"/>
                                        </p:tgtEl>
                                        <p:attrNameLst>
                                          <p:attrName>ppt_x</p:attrName>
                                          <p:attrName>ppt_y</p:attrName>
                                        </p:attrNameLst>
                                      </p:cBhvr>
                                    </p:animMotion>
                                  </p:childTnLst>
                                </p:cTn>
                              </p:par>
                              <p:par>
                                <p:cTn id="7" presetID="1" presetClass="entr" presetSubtype="0" fill="hold" nodeType="withEffect">
                                  <p:stCondLst>
                                    <p:cond delay="1000"/>
                                  </p:stCondLst>
                                  <p:childTnLst>
                                    <p:set>
                                      <p:cBhvr>
                                        <p:cTn id="8" dur="1" fill="hold">
                                          <p:stCondLst>
                                            <p:cond delay="0"/>
                                          </p:stCondLst>
                                        </p:cTn>
                                        <p:tgtEl>
                                          <p:spTgt spid="3075"/>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2500"/>
                                  </p:stCondLst>
                                  <p:childTnLst>
                                    <p:set>
                                      <p:cBhvr>
                                        <p:cTn id="16" dur="1" fill="hold">
                                          <p:stCondLst>
                                            <p:cond delay="0"/>
                                          </p:stCondLst>
                                        </p:cTn>
                                        <p:tgtEl>
                                          <p:spTgt spid="3074"/>
                                        </p:tgtEl>
                                        <p:attrNameLst>
                                          <p:attrName>style.visibility</p:attrName>
                                        </p:attrNameLst>
                                      </p:cBhvr>
                                      <p:to>
                                        <p:strVal val="visible"/>
                                      </p:to>
                                    </p:set>
                                  </p:childTnLst>
                                </p:cTn>
                              </p:par>
                              <p:par>
                                <p:cTn id="17" presetID="1" presetClass="entr" presetSubtype="0" fill="hold" grpId="0" nodeType="withEffect">
                                  <p:stCondLst>
                                    <p:cond delay="250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xit" presetSubtype="0" fill="hold" grpId="1" nodeType="withEffect">
                                  <p:stCondLst>
                                    <p:cond delay="2500"/>
                                  </p:stCondLst>
                                  <p:childTnLst>
                                    <p:set>
                                      <p:cBhvr>
                                        <p:cTn id="20" dur="1" fill="hold">
                                          <p:stCondLst>
                                            <p:cond delay="0"/>
                                          </p:stCondLst>
                                        </p:cTn>
                                        <p:tgtEl>
                                          <p:spTgt spid="75"/>
                                        </p:tgtEl>
                                        <p:attrNameLst>
                                          <p:attrName>style.visibility</p:attrName>
                                        </p:attrNameLst>
                                      </p:cBhvr>
                                      <p:to>
                                        <p:strVal val="hidden"/>
                                      </p:to>
                                    </p:set>
                                  </p:childTnLst>
                                </p:cTn>
                              </p:par>
                              <p:par>
                                <p:cTn id="21" presetID="1" presetClass="entr" presetSubtype="0" fill="hold" nodeType="withEffect">
                                  <p:stCondLst>
                                    <p:cond delay="250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250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400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xit" presetSubtype="0" fill="hold" grpId="1" nodeType="withEffect">
                                  <p:stCondLst>
                                    <p:cond delay="4000"/>
                                  </p:stCondLst>
                                  <p:childTnLst>
                                    <p:set>
                                      <p:cBhvr>
                                        <p:cTn id="28" dur="1" fill="hold">
                                          <p:stCondLst>
                                            <p:cond delay="0"/>
                                          </p:stCondLst>
                                        </p:cTn>
                                        <p:tgtEl>
                                          <p:spTgt spid="74"/>
                                        </p:tgtEl>
                                        <p:attrNameLst>
                                          <p:attrName>style.visibility</p:attrName>
                                        </p:attrNameLst>
                                      </p:cBhvr>
                                      <p:to>
                                        <p:strVal val="hidden"/>
                                      </p:to>
                                    </p:set>
                                  </p:childTnLst>
                                </p:cTn>
                              </p:par>
                              <p:par>
                                <p:cTn id="29" presetID="1" presetClass="entr" presetSubtype="0" fill="hold" nodeType="withEffect">
                                  <p:stCondLst>
                                    <p:cond delay="400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nodeType="withEffect">
                                  <p:stCondLst>
                                    <p:cond delay="400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400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0" grpId="0" animBg="1"/>
      <p:bldP spid="74" grpId="0" animBg="1"/>
      <p:bldP spid="74" grpId="1" animBg="1"/>
      <p:bldP spid="75" grpId="0" animBg="1"/>
      <p:bldP spid="7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3"/>
          <p:cNvSpPr>
            <a:spLocks noChangeAspect="1" noChangeArrowheads="1" noTextEdit="1"/>
          </p:cNvSpPr>
          <p:nvPr/>
        </p:nvSpPr>
        <p:spPr bwMode="auto">
          <a:xfrm>
            <a:off x="2003426" y="1661080"/>
            <a:ext cx="5464174" cy="435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002" y="1668092"/>
            <a:ext cx="2512398" cy="421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51732"/>
            <a:ext cx="2424756" cy="423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81000" y="381000"/>
            <a:ext cx="8534400" cy="1143000"/>
          </a:xfrm>
        </p:spPr>
        <p:txBody>
          <a:bodyPr>
            <a:noAutofit/>
          </a:bodyPr>
          <a:lstStyle/>
          <a:p>
            <a:pPr lvl="1" algn="l" rtl="0">
              <a:spcBef>
                <a:spcPct val="0"/>
              </a:spcBef>
            </a:pPr>
            <a:r>
              <a:rPr lang="en-US" sz="4000" b="1" kern="1200" dirty="0" err="1" smtClean="0">
                <a:solidFill>
                  <a:srgbClr val="0070C0"/>
                </a:solidFill>
                <a:latin typeface="+mj-lt"/>
                <a:ea typeface="+mj-ea"/>
                <a:cs typeface="+mj-cs"/>
              </a:rPr>
              <a:t>Travi-Navi</a:t>
            </a:r>
            <a:r>
              <a:rPr lang="en-US" sz="4000" b="1" kern="1200" dirty="0" smtClean="0">
                <a:solidFill>
                  <a:srgbClr val="0070C0"/>
                </a:solidFill>
                <a:latin typeface="+mj-lt"/>
                <a:ea typeface="+mj-ea"/>
                <a:cs typeface="+mj-cs"/>
              </a:rPr>
              <a:t>: Usage scenario and UI</a:t>
            </a:r>
            <a:endParaRPr lang="en-US" sz="4000" b="1" kern="1200" dirty="0">
              <a:solidFill>
                <a:srgbClr val="0070C0"/>
              </a:solidFill>
              <a:latin typeface="+mj-lt"/>
              <a:ea typeface="+mj-ea"/>
              <a:cs typeface="+mj-cs"/>
            </a:endParaRPr>
          </a:p>
        </p:txBody>
      </p:sp>
      <p:sp>
        <p:nvSpPr>
          <p:cNvPr id="6" name="Content Placeholder 2"/>
          <p:cNvSpPr>
            <a:spLocks noGrp="1"/>
          </p:cNvSpPr>
          <p:nvPr>
            <p:ph idx="1"/>
          </p:nvPr>
        </p:nvSpPr>
        <p:spPr>
          <a:xfrm>
            <a:off x="5486400" y="1676400"/>
            <a:ext cx="3657600" cy="4571999"/>
          </a:xfrm>
        </p:spPr>
        <p:txBody>
          <a:bodyPr>
            <a:normAutofit/>
          </a:bodyPr>
          <a:lstStyle/>
          <a:p>
            <a:r>
              <a:rPr lang="en-US" sz="2800" b="1" dirty="0" smtClean="0">
                <a:solidFill>
                  <a:srgbClr val="0070C0"/>
                </a:solidFill>
              </a:rPr>
              <a:t>Directions</a:t>
            </a:r>
          </a:p>
          <a:p>
            <a:pPr lvl="1"/>
            <a:r>
              <a:rPr lang="en-US" sz="2400" dirty="0"/>
              <a:t>Pathway image</a:t>
            </a:r>
          </a:p>
          <a:p>
            <a:pPr lvl="1"/>
            <a:r>
              <a:rPr lang="en-US" sz="2400" dirty="0"/>
              <a:t>Remaining steps</a:t>
            </a:r>
          </a:p>
          <a:p>
            <a:pPr lvl="1"/>
            <a:r>
              <a:rPr lang="en-US" sz="2400" dirty="0"/>
              <a:t>Next turn</a:t>
            </a:r>
          </a:p>
          <a:p>
            <a:pPr lvl="1"/>
            <a:r>
              <a:rPr lang="en-US" sz="2400" dirty="0"/>
              <a:t>Instant heading</a:t>
            </a:r>
          </a:p>
          <a:p>
            <a:pPr lvl="1"/>
            <a:r>
              <a:rPr lang="en-US" sz="2400" dirty="0" smtClean="0"/>
              <a:t>Dead-reckoning </a:t>
            </a:r>
            <a:r>
              <a:rPr lang="en-US" sz="2400" dirty="0"/>
              <a:t>trace</a:t>
            </a:r>
          </a:p>
          <a:p>
            <a:r>
              <a:rPr lang="en-US" sz="2800" b="1" dirty="0" smtClean="0">
                <a:solidFill>
                  <a:srgbClr val="0070C0"/>
                </a:solidFill>
              </a:rPr>
              <a:t>Updated every step</a:t>
            </a:r>
          </a:p>
          <a:p>
            <a:pPr lvl="1"/>
            <a:r>
              <a:rPr lang="en-US" sz="2400" dirty="0"/>
              <a:t>IMU, </a:t>
            </a:r>
            <a:r>
              <a:rPr lang="en-US" sz="2400" dirty="0" err="1"/>
              <a:t>WiFi</a:t>
            </a:r>
            <a:r>
              <a:rPr lang="en-US" sz="2400" dirty="0"/>
              <a:t>, Camera </a:t>
            </a:r>
          </a:p>
          <a:p>
            <a:pPr lvl="1"/>
            <a:endParaRPr lang="en-US" sz="1600" dirty="0"/>
          </a:p>
          <a:p>
            <a:pPr lvl="1"/>
            <a:endParaRPr lang="en-US" sz="1600" dirty="0" smtClean="0"/>
          </a:p>
          <a:p>
            <a:endParaRPr lang="en-US" sz="1200" dirty="0" smtClean="0"/>
          </a:p>
          <a:p>
            <a:endParaRPr lang="en-US" sz="2400" dirty="0"/>
          </a:p>
        </p:txBody>
      </p:sp>
    </p:spTree>
    <p:extLst>
      <p:ext uri="{BB962C8B-B14F-4D97-AF65-F5344CB8AC3E}">
        <p14:creationId xmlns:p14="http://schemas.microsoft.com/office/powerpoint/2010/main" val="1435943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9842</TotalTime>
  <Words>2906</Words>
  <Application>Microsoft Office PowerPoint</Application>
  <PresentationFormat>On-screen Show (4:3)</PresentationFormat>
  <Paragraphs>344</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SimSun</vt:lpstr>
      <vt:lpstr>SimSun</vt:lpstr>
      <vt:lpstr>Arial</vt:lpstr>
      <vt:lpstr>Calibri</vt:lpstr>
      <vt:lpstr>Cambria Math</vt:lpstr>
      <vt:lpstr>Gill Sans MT</vt:lpstr>
      <vt:lpstr>Times New Roman</vt:lpstr>
      <vt:lpstr>Wingdings</vt:lpstr>
      <vt:lpstr>Office Theme</vt:lpstr>
      <vt:lpstr>Travi-Navi: Self-deployable  Indoor Navigation System  </vt:lpstr>
      <vt:lpstr>Indoor navigation is yet to come</vt:lpstr>
      <vt:lpstr>Navigation := Localization+ Map</vt:lpstr>
      <vt:lpstr>Our perspective</vt:lpstr>
      <vt:lpstr>Trace-driven vision-guided Navigation System</vt:lpstr>
      <vt:lpstr>Travi-Navi illustration: Navigate to McD</vt:lpstr>
      <vt:lpstr>Travi-Navi illustration: Guider</vt:lpstr>
      <vt:lpstr>Travi-Navi illustration: Follower</vt:lpstr>
      <vt:lpstr>Travi-Navi: Usage scenario and UI</vt:lpstr>
      <vt:lpstr>Design challenges</vt:lpstr>
      <vt:lpstr>Design goals &amp; challenges</vt:lpstr>
      <vt:lpstr>Image capture problems</vt:lpstr>
      <vt:lpstr>Motion hints from IMU sensors</vt:lpstr>
      <vt:lpstr>Motion hints help</vt:lpstr>
      <vt:lpstr>Key images</vt:lpstr>
      <vt:lpstr>Design goals &amp; challenges</vt:lpstr>
      <vt:lpstr>Correct and timely direction</vt:lpstr>
      <vt:lpstr>Step detection &amp; Heading</vt:lpstr>
      <vt:lpstr>Step detection &amp; Heading</vt:lpstr>
      <vt:lpstr>Tracking: particle filtering</vt:lpstr>
      <vt:lpstr>Tracking: particle filtering</vt:lpstr>
      <vt:lpstr>Distorted but stable magnetic field</vt:lpstr>
      <vt:lpstr>Weigh w/ magnetic field similarity</vt:lpstr>
      <vt:lpstr>Weigh w/ magnetic field similarity</vt:lpstr>
      <vt:lpstr>Weigh w/ correlation of WiFi signals</vt:lpstr>
      <vt:lpstr>Weigh w/ correlation of WiFi signals</vt:lpstr>
      <vt:lpstr>Design goals &amp; challenges</vt:lpstr>
      <vt:lpstr>Navigate to multiple destinations</vt:lpstr>
      <vt:lpstr>Identify shortcut: overlapping segment</vt:lpstr>
      <vt:lpstr>Identify shortcut: overlapping segment</vt:lpstr>
      <vt:lpstr>Identify shortcut: crossing point</vt:lpstr>
      <vt:lpstr>Merge traces to increase coverage</vt:lpstr>
      <vt:lpstr>Design goals &amp; Summary</vt:lpstr>
      <vt:lpstr>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&amp;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Ambient Backscatter:  Wireless Communication Out of Thin Air</dc:title>
  <dc:creator>pdcc</dc:creator>
  <cp:lastModifiedBy>Jacky Shen</cp:lastModifiedBy>
  <cp:revision>1379</cp:revision>
  <dcterms:created xsi:type="dcterms:W3CDTF">2006-08-16T00:00:00Z</dcterms:created>
  <dcterms:modified xsi:type="dcterms:W3CDTF">2014-09-17T06:27:07Z</dcterms:modified>
</cp:coreProperties>
</file>