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Default Extension="pdf" ContentType="application/pdf"/>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9"/>
  </p:notesMasterIdLst>
  <p:handoutMasterIdLst>
    <p:handoutMasterId r:id="rId30"/>
  </p:handoutMasterIdLst>
  <p:sldIdLst>
    <p:sldId id="256" r:id="rId2"/>
    <p:sldId id="260" r:id="rId3"/>
    <p:sldId id="264" r:id="rId4"/>
    <p:sldId id="257" r:id="rId5"/>
    <p:sldId id="269" r:id="rId6"/>
    <p:sldId id="369" r:id="rId7"/>
    <p:sldId id="336" r:id="rId8"/>
    <p:sldId id="321" r:id="rId9"/>
    <p:sldId id="322" r:id="rId10"/>
    <p:sldId id="357" r:id="rId11"/>
    <p:sldId id="291" r:id="rId12"/>
    <p:sldId id="326" r:id="rId13"/>
    <p:sldId id="286" r:id="rId14"/>
    <p:sldId id="377" r:id="rId15"/>
    <p:sldId id="367" r:id="rId16"/>
    <p:sldId id="379" r:id="rId17"/>
    <p:sldId id="289" r:id="rId18"/>
    <p:sldId id="380" r:id="rId19"/>
    <p:sldId id="296" r:id="rId20"/>
    <p:sldId id="383" r:id="rId21"/>
    <p:sldId id="314" r:id="rId22"/>
    <p:sldId id="361" r:id="rId23"/>
    <p:sldId id="358" r:id="rId24"/>
    <p:sldId id="346" r:id="rId25"/>
    <p:sldId id="348" r:id="rId26"/>
    <p:sldId id="355" r:id="rId27"/>
    <p:sldId id="311"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unyi peng" initials="c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1B8026"/>
    <a:srgbClr val="A3FF91"/>
    <a:srgbClr val="789F4C"/>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09" autoAdjust="0"/>
    <p:restoredTop sz="86837" autoAdjust="0"/>
  </p:normalViewPr>
  <p:slideViewPr>
    <p:cSldViewPr snapToObjects="1">
      <p:cViewPr varScale="1">
        <p:scale>
          <a:sx n="61" d="100"/>
          <a:sy n="61" d="100"/>
        </p:scale>
        <p:origin x="-1236" y="-84"/>
      </p:cViewPr>
      <p:guideLst>
        <p:guide orient="horz" pos="1968"/>
        <p:guide pos="4992"/>
      </p:guideLst>
    </p:cSldViewPr>
  </p:slideViewPr>
  <p:notesTextViewPr>
    <p:cViewPr>
      <p:scale>
        <a:sx n="125" d="100"/>
        <a:sy n="125"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chunyipeng:work:ucla:projects:CVSROOT:energy:src:data:case-analysis-mobicom.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title>
      <c:tx>
        <c:rich>
          <a:bodyPr/>
          <a:lstStyle/>
          <a:p>
            <a:pPr>
              <a:defRPr/>
            </a:pPr>
            <a:r>
              <a:rPr lang="en-US"/>
              <a:t>Energy saving gain</a:t>
            </a:r>
          </a:p>
        </c:rich>
      </c:tx>
      <c:layout/>
    </c:title>
    <c:plotArea>
      <c:layout/>
      <c:barChart>
        <c:barDir val="col"/>
        <c:grouping val="clustered"/>
        <c:ser>
          <c:idx val="0"/>
          <c:order val="0"/>
          <c:tx>
            <c:v>Region 1</c:v>
          </c:tx>
          <c:val>
            <c:numRef>
              <c:f>'[case-analysis-mobicom.xlsx]All-regions(new3+new2+new)'!$D$31:$D$35</c:f>
              <c:numCache>
                <c:formatCode>0.0%</c:formatCode>
                <c:ptCount val="5"/>
                <c:pt idx="0">
                  <c:v>0.52677333876885402</c:v>
                </c:pt>
                <c:pt idx="1">
                  <c:v>0.34240195513337818</c:v>
                </c:pt>
                <c:pt idx="2">
                  <c:v>0.75929646929881833</c:v>
                </c:pt>
                <c:pt idx="3">
                  <c:v>0.5118686689447477</c:v>
                </c:pt>
                <c:pt idx="4">
                  <c:v>0.55703371156737203</c:v>
                </c:pt>
              </c:numCache>
            </c:numRef>
          </c:val>
        </c:ser>
        <c:ser>
          <c:idx val="1"/>
          <c:order val="1"/>
          <c:tx>
            <c:v>Region 2</c:v>
          </c:tx>
          <c:val>
            <c:numRef>
              <c:f>'[case-analysis-mobicom.xlsx]All-regions(new3+new2+new)'!$F$31:$F$35</c:f>
              <c:numCache>
                <c:formatCode>0.0%</c:formatCode>
                <c:ptCount val="5"/>
                <c:pt idx="0">
                  <c:v>0.46638819298681533</c:v>
                </c:pt>
                <c:pt idx="1">
                  <c:v>0.20538808447240717</c:v>
                </c:pt>
                <c:pt idx="2">
                  <c:v>0.76110841845509081</c:v>
                </c:pt>
                <c:pt idx="3">
                  <c:v>0.43054068016117802</c:v>
                </c:pt>
                <c:pt idx="4">
                  <c:v>0.5418730220942013</c:v>
                </c:pt>
              </c:numCache>
            </c:numRef>
          </c:val>
        </c:ser>
        <c:ser>
          <c:idx val="2"/>
          <c:order val="2"/>
          <c:tx>
            <c:v>Region 3</c:v>
          </c:tx>
          <c:val>
            <c:numRef>
              <c:f>'[case-analysis-mobicom.xlsx]All-regions(new3+new2+new)'!$H$31:$H$35</c:f>
              <c:numCache>
                <c:formatCode>0.0%</c:formatCode>
                <c:ptCount val="5"/>
                <c:pt idx="0">
                  <c:v>0.30788031144164041</c:v>
                </c:pt>
                <c:pt idx="1">
                  <c:v>0.16508981570284309</c:v>
                </c:pt>
                <c:pt idx="2">
                  <c:v>0.46616155517990815</c:v>
                </c:pt>
                <c:pt idx="3">
                  <c:v>0.29456638579701133</c:v>
                </c:pt>
                <c:pt idx="4">
                  <c:v>0.33507210800859216</c:v>
                </c:pt>
              </c:numCache>
            </c:numRef>
          </c:val>
        </c:ser>
        <c:ser>
          <c:idx val="3"/>
          <c:order val="3"/>
          <c:tx>
            <c:v>Region 4</c:v>
          </c:tx>
          <c:val>
            <c:numRef>
              <c:f>'[case-analysis-mobicom.xlsx]All-regions(new3+new2+new)'!$J$31:$J$35</c:f>
              <c:numCache>
                <c:formatCode>0.0%</c:formatCode>
                <c:ptCount val="5"/>
                <c:pt idx="0">
                  <c:v>0.23392022996766101</c:v>
                </c:pt>
                <c:pt idx="1">
                  <c:v>9.8853424233034004E-2</c:v>
                </c:pt>
                <c:pt idx="2">
                  <c:v>0.35429282924896716</c:v>
                </c:pt>
                <c:pt idx="3">
                  <c:v>0.215512507133858</c:v>
                </c:pt>
                <c:pt idx="4">
                  <c:v>0.27196988260453114</c:v>
                </c:pt>
              </c:numCache>
            </c:numRef>
          </c:val>
        </c:ser>
        <c:axId val="48760320"/>
        <c:axId val="48761856"/>
      </c:barChart>
      <c:catAx>
        <c:axId val="48760320"/>
        <c:scaling>
          <c:orientation val="minMax"/>
        </c:scaling>
        <c:delete val="1"/>
        <c:axPos val="b"/>
        <c:tickLblPos val="none"/>
        <c:crossAx val="48761856"/>
        <c:crosses val="autoZero"/>
        <c:auto val="1"/>
        <c:lblAlgn val="ctr"/>
        <c:lblOffset val="100"/>
      </c:catAx>
      <c:valAx>
        <c:axId val="48761856"/>
        <c:scaling>
          <c:orientation val="minMax"/>
        </c:scaling>
        <c:axPos val="l"/>
        <c:majorGridlines/>
        <c:numFmt formatCode="0.0%" sourceLinked="1"/>
        <c:tickLblPos val="nextTo"/>
        <c:crossAx val="48760320"/>
        <c:crosses val="autoZero"/>
        <c:crossBetween val="between"/>
      </c:valAx>
    </c:plotArea>
    <c:legend>
      <c:legendPos val="r"/>
      <c:layout/>
    </c:legend>
    <c:plotVisOnly val="1"/>
  </c:chart>
  <c:txPr>
    <a:bodyPr/>
    <a:lstStyle/>
    <a:p>
      <a:pPr>
        <a:defRPr sz="1400"/>
      </a:pPr>
      <a:endParaRPr lang="en-US"/>
    </a:p>
  </c:txPr>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5" Type="http://schemas.openxmlformats.org/officeDocument/2006/relationships/image" Target="../media/image22.wmf"/><Relationship Id="rId4" Type="http://schemas.openxmlformats.org/officeDocument/2006/relationships/image" Target="../media/image2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F7917EA-DB64-4047-B879-C7A2ABC62F22}" type="datetimeFigureOut">
              <a:rPr lang="en-US" smtClean="0"/>
              <a:pPr/>
              <a:t>9/16/2011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891530B-C39C-4940-8626-222F545159B5}"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9598A9-ABE7-6141-B926-D87A19139C8A}" type="datetimeFigureOut">
              <a:rPr lang="en-US" smtClean="0"/>
              <a:pPr/>
              <a:t>9/16/2011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8798ED-5641-E144-B0C5-18E43CD86774}" type="slidenum">
              <a:rPr lang="en-US" smtClean="0"/>
              <a:pPr/>
              <a:t>‹#›</a:t>
            </a:fld>
            <a:endParaRPr lang="en-US"/>
          </a:p>
        </p:txBody>
      </p:sp>
    </p:spTree>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itu.int/dms_pub/itu-d/opb/reg/D-REG-TTR.12-2010-SUM-PDF-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[Greeting, self-introduction]</a:t>
            </a:r>
          </a:p>
          <a:p>
            <a:endParaRPr lang="en-US" dirty="0" smtClean="0"/>
          </a:p>
          <a:p>
            <a:r>
              <a:rPr lang="en-US" baseline="0" dirty="0" smtClean="0"/>
              <a:t>Today, I’d like to present our work to design energy efficient cellular networks.</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Our work is motivated by the surging energy consumption</a:t>
            </a:r>
            <a:r>
              <a:rPr lang="en-US" baseline="0" dirty="0" smtClean="0"/>
              <a:t> at the current </a:t>
            </a:r>
            <a:r>
              <a:rPr lang="en-US" dirty="0" smtClean="0"/>
              <a:t>cellular network.</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It was reported that </a:t>
            </a:r>
            <a:r>
              <a:rPr lang="en-US" sz="1200" kern="1200" dirty="0" smtClean="0">
                <a:solidFill>
                  <a:schemeClr val="tx1"/>
                </a:solidFill>
                <a:latin typeface="+mn-lt"/>
                <a:ea typeface="+mn-ea"/>
                <a:cs typeface="+mn-cs"/>
              </a:rPr>
              <a:t>In</a:t>
            </a:r>
            <a:r>
              <a:rPr lang="en-US" sz="1200" kern="1200" baseline="0" dirty="0" smtClean="0">
                <a:solidFill>
                  <a:schemeClr val="tx1"/>
                </a:solidFill>
                <a:latin typeface="+mn-lt"/>
                <a:ea typeface="+mn-ea"/>
                <a:cs typeface="+mn-cs"/>
              </a:rPr>
              <a:t> 2008, the global cellular network consumed about about 0.5 % of world-wide electricity.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What’s more, the energy consumption is still increasing at a high speed. It is doubling every 4~5 years.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Now Let us take a look how energy is consumed within cellular networks.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%This number is expected to grow up to 124 </a:t>
            </a:r>
            <a:r>
              <a:rPr lang="en-US" sz="1200" kern="1200" baseline="0" dirty="0" err="1" smtClean="0">
                <a:solidFill>
                  <a:schemeClr val="tx1"/>
                </a:solidFill>
                <a:latin typeface="+mn-lt"/>
                <a:ea typeface="+mn-ea"/>
                <a:cs typeface="+mn-cs"/>
              </a:rPr>
              <a:t>Twh</a:t>
            </a:r>
            <a:r>
              <a:rPr lang="en-US" sz="1200" kern="1200" baseline="0" dirty="0" smtClean="0">
                <a:solidFill>
                  <a:schemeClr val="tx1"/>
                </a:solidFill>
                <a:latin typeface="+mn-lt"/>
                <a:ea typeface="+mn-ea"/>
                <a:cs typeface="+mn-cs"/>
              </a:rPr>
              <a:t> this year.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%cause an increase of the global carbon dioxide (CO2) emissions and, impose more and more challenging operational cost for operators</a:t>
            </a: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From an operation point of view, approximately 3 percent or 600 </a:t>
            </a:r>
            <a:r>
              <a:rPr lang="en-US" sz="1200" kern="1200" dirty="0" err="1" smtClean="0">
                <a:solidFill>
                  <a:schemeClr val="tx1"/>
                </a:solidFill>
                <a:latin typeface="+mn-lt"/>
                <a:ea typeface="+mn-ea"/>
                <a:cs typeface="+mn-cs"/>
              </a:rPr>
              <a:t>TWh</a:t>
            </a:r>
            <a:r>
              <a:rPr lang="en-US" sz="1200" kern="1200" dirty="0" smtClean="0">
                <a:solidFill>
                  <a:schemeClr val="tx1"/>
                </a:solidFill>
                <a:latin typeface="+mn-lt"/>
                <a:ea typeface="+mn-ea"/>
                <a:cs typeface="+mn-cs"/>
              </a:rPr>
              <a:t> (Terawatt-hour) of the total worldwide electrical energy is consumed by information and communication tech- </a:t>
            </a:r>
            <a:r>
              <a:rPr lang="en-US" sz="1200" kern="1200" dirty="0" err="1" smtClean="0">
                <a:solidFill>
                  <a:schemeClr val="tx1"/>
                </a:solidFill>
                <a:latin typeface="+mn-lt"/>
                <a:ea typeface="+mn-ea"/>
                <a:cs typeface="+mn-cs"/>
              </a:rPr>
              <a:t>nology</a:t>
            </a:r>
            <a:r>
              <a:rPr lang="en-US" sz="1200" kern="1200" dirty="0" smtClean="0">
                <a:solidFill>
                  <a:schemeClr val="tx1"/>
                </a:solidFill>
                <a:latin typeface="+mn-lt"/>
                <a:ea typeface="+mn-ea"/>
                <a:cs typeface="+mn-cs"/>
              </a:rPr>
              <a:t> (ICT) [1]. By the end of 2030, this number is expected to grow to 1700 </a:t>
            </a:r>
            <a:r>
              <a:rPr lang="en-US" sz="1200" kern="1200" dirty="0" err="1" smtClean="0">
                <a:solidFill>
                  <a:schemeClr val="tx1"/>
                </a:solidFill>
                <a:latin typeface="+mn-lt"/>
                <a:ea typeface="+mn-ea"/>
                <a:cs typeface="+mn-cs"/>
              </a:rPr>
              <a:t>TWh</a:t>
            </a:r>
            <a:r>
              <a:rPr lang="en-US" sz="1200" kern="1200" dirty="0" smtClean="0">
                <a:solidFill>
                  <a:schemeClr val="tx1"/>
                </a:solidFill>
                <a:latin typeface="+mn-lt"/>
                <a:ea typeface="+mn-ea"/>
                <a:cs typeface="+mn-cs"/>
              </a:rPr>
              <a:t>. </a:t>
            </a: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Traditional design of </a:t>
            </a:r>
            <a:r>
              <a:rPr lang="en-US" sz="1200" b="1" kern="1200" dirty="0" smtClean="0">
                <a:solidFill>
                  <a:schemeClr val="tx1"/>
                </a:solidFill>
                <a:latin typeface="+mn-lt"/>
                <a:ea typeface="+mn-ea"/>
                <a:cs typeface="+mn-cs"/>
              </a:rPr>
              <a:t>mobile wireless networks mainly focuses on ubiquitous access and large capacity. However, as energy saving ... The escalation of energy consumption in wireless networks directly results in the increase</a:t>
            </a: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Information and communications technology (ICT)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problem is motivated by the surging power consumption</a:t>
            </a:r>
            <a:r>
              <a:rPr lang="en-US" baseline="0" dirty="0" smtClean="0"/>
              <a:t> at the current </a:t>
            </a:r>
            <a:r>
              <a:rPr lang="en-US" dirty="0" smtClean="0"/>
              <a:t>cellular network.</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It is reported that </a:t>
            </a:r>
            <a:r>
              <a:rPr lang="en-US" sz="1200" kern="1200" dirty="0" smtClean="0">
                <a:solidFill>
                  <a:schemeClr val="tx1"/>
                </a:solidFill>
                <a:latin typeface="+mn-lt"/>
                <a:ea typeface="+mn-ea"/>
                <a:cs typeface="+mn-cs"/>
              </a:rPr>
              <a:t>In</a:t>
            </a:r>
            <a:r>
              <a:rPr lang="en-US" sz="1200" kern="1200" baseline="0" dirty="0" smtClean="0">
                <a:solidFill>
                  <a:schemeClr val="tx1"/>
                </a:solidFill>
                <a:latin typeface="+mn-lt"/>
                <a:ea typeface="+mn-ea"/>
                <a:cs typeface="+mn-cs"/>
              </a:rPr>
              <a:t> 2009, cellular network consumed about 720 Billion kilowatt hour, which is about 0.5 % of world-wide electricity.</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%which is </a:t>
            </a:r>
            <a:r>
              <a:rPr lang="en-US" sz="1200" kern="1200" dirty="0" smtClean="0">
                <a:solidFill>
                  <a:schemeClr val="tx1"/>
                </a:solidFill>
                <a:latin typeface="+mn-lt"/>
                <a:ea typeface="+mn-ea"/>
                <a:cs typeface="+mn-cs"/>
              </a:rPr>
              <a:t>equivalent</a:t>
            </a:r>
            <a:r>
              <a:rPr lang="en-US" sz="1200" kern="1200" baseline="0" dirty="0" smtClean="0">
                <a:solidFill>
                  <a:schemeClr val="tx1"/>
                </a:solidFill>
                <a:latin typeface="+mn-lt"/>
                <a:ea typeface="+mn-ea"/>
                <a:cs typeface="+mn-cs"/>
              </a:rPr>
              <a:t> to burning 1.2Billion barrels of oil</a:t>
            </a: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smtClean="0"/>
              <a:t>[cellular network consumes about 0.5% of percent of electricity. It is about 720 </a:t>
            </a:r>
            <a:r>
              <a:rPr lang="en-US" sz="1200" i="1" kern="1200" dirty="0" smtClean="0">
                <a:solidFill>
                  <a:schemeClr val="tx1"/>
                </a:solidFill>
                <a:latin typeface="+mn-lt"/>
                <a:ea typeface="+mn-ea"/>
                <a:cs typeface="+mn-cs"/>
              </a:rPr>
              <a:t>terawatt-hour,]</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(1Twh = 1 billion </a:t>
            </a:r>
            <a:r>
              <a:rPr lang="en-US" baseline="0" dirty="0" err="1" smtClean="0"/>
              <a:t>kwh</a:t>
            </a:r>
            <a:r>
              <a:rPr lang="en-US" baseline="0" dirty="0" smtClean="0"/>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The large energy consumption imposes huge pressure on environment and operational costs. For example, </a:t>
            </a:r>
            <a:r>
              <a:rPr lang="en-US" sz="1200" kern="1200" baseline="0" dirty="0" smtClean="0">
                <a:solidFill>
                  <a:schemeClr val="tx1"/>
                </a:solidFill>
                <a:latin typeface="+mn-lt"/>
                <a:ea typeface="+mn-ea"/>
                <a:cs typeface="+mn-cs"/>
              </a:rPr>
              <a:t>China mobile (one of the biggest operators in China),  spent 1.5Billion dollars on power bill in 2009. </a:t>
            </a: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smtClean="0"/>
              <a:t>(The carbon dioxide emission by cellular network is equivalent to one-quarter of the one by cars. )  </a:t>
            </a: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smtClean="0"/>
              <a:t> [ </a:t>
            </a:r>
            <a:r>
              <a:rPr lang="en-US" sz="1200" i="1" kern="1200" dirty="0" smtClean="0">
                <a:solidFill>
                  <a:schemeClr val="tx1"/>
                </a:solidFill>
                <a:latin typeface="+mn-lt"/>
                <a:ea typeface="+mn-ea"/>
                <a:cs typeface="+mn-cs"/>
              </a:rPr>
              <a:t>The</a:t>
            </a:r>
            <a:r>
              <a:rPr lang="en-US" sz="1200" i="1" kern="1200" baseline="0" dirty="0" smtClean="0">
                <a:solidFill>
                  <a:schemeClr val="tx1"/>
                </a:solidFill>
                <a:latin typeface="+mn-lt"/>
                <a:ea typeface="+mn-ea"/>
                <a:cs typeface="+mn-cs"/>
              </a:rPr>
              <a:t> report says that the emission of carbon dioxide by cellular networks is comparable to the one by airplanes and is one quarter of the one by cars.]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What’ more, with the rapid growth of mobile market (</a:t>
            </a:r>
            <a:r>
              <a:rPr lang="en-US" sz="1200" i="1" kern="1200" baseline="0" dirty="0" smtClean="0">
                <a:solidFill>
                  <a:schemeClr val="tx1"/>
                </a:solidFill>
                <a:latin typeface="+mn-lt"/>
                <a:ea typeface="+mn-ea"/>
                <a:cs typeface="+mn-cs"/>
              </a:rPr>
              <a:t>mobile traffic and network scale)</a:t>
            </a:r>
            <a:r>
              <a:rPr lang="en-US" sz="1200" kern="1200" baseline="0" dirty="0" smtClean="0">
                <a:solidFill>
                  <a:schemeClr val="tx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the energy consumption is still rising at a high speed.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It may double every 4~5 years in the following 20 years.</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i="1" kern="1200" baseline="0" dirty="0" smtClean="0">
                <a:solidFill>
                  <a:schemeClr val="tx1"/>
                </a:solidFill>
                <a:latin typeface="+mn-lt"/>
                <a:ea typeface="+mn-ea"/>
                <a:cs typeface="+mn-cs"/>
              </a:rPr>
              <a:t> (e.g. BS from 200,000 to 500, 000 in 2009 in China Mobile)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[Even worse, 10% electricity is consumed in industrialized countries.]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So, obviously, to build a green cellular network turns into an important and urgent task.</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Before we talk about any solution, let us first take a look at how electricity is consumed within cellular networks.    </a:t>
            </a: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1. comparable to CO</a:t>
            </a:r>
            <a:r>
              <a:rPr lang="en-US" baseline="-25000" dirty="0" smtClean="0"/>
              <a:t>2 </a:t>
            </a:r>
            <a:r>
              <a:rPr lang="en-US" dirty="0" smtClean="0"/>
              <a:t>by airplanes or ¼ of the one by cars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Currently,</a:t>
            </a:r>
            <a:r>
              <a:rPr lang="en-US" baseline="0" dirty="0" smtClean="0"/>
              <a:t> 3%</a:t>
            </a:r>
            <a:r>
              <a:rPr lang="en-US" dirty="0" smtClean="0"/>
              <a:t> of the world-wide energy is consumed by the ICT infrastructure.</a:t>
            </a:r>
            <a:r>
              <a:rPr lang="en-US" baseline="0" dirty="0" smtClean="0"/>
              <a:t> ICT: </a:t>
            </a:r>
            <a:r>
              <a:rPr lang="en-US" sz="1200" u="sng" kern="1200" dirty="0" smtClean="0">
                <a:solidFill>
                  <a:schemeClr val="tx1"/>
                </a:solidFill>
                <a:latin typeface="+mn-lt"/>
                <a:ea typeface="+mn-ea"/>
                <a:cs typeface="+mn-cs"/>
              </a:rPr>
              <a:t>Information and communication technologies,</a:t>
            </a:r>
            <a:r>
              <a:rPr lang="en-US" sz="1200" u="sng" kern="1200" baseline="0" dirty="0" smtClean="0">
                <a:solidFill>
                  <a:schemeClr val="tx1"/>
                </a:solidFill>
                <a:latin typeface="+mn-lt"/>
                <a:ea typeface="+mn-ea"/>
                <a:cs typeface="+mn-cs"/>
              </a:rPr>
              <a:t> including data center, internet routes, cellular network</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which causes about 2 % of the world- wide CO2 emissions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comparable to the world-wide CO2 emissions by airplanes or 1⁄4 of the world-wide CO2 emissions by cars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The number of Base station from 200, 000 to 500,000 in China Mobile</a:t>
            </a:r>
          </a:p>
          <a:p>
            <a:pPr marL="0" marR="0" lvl="1" indent="0" algn="l" defTabSz="457200" rtl="0" eaLnBrk="1" fontAlgn="auto" latinLnBrk="0" hangingPunct="1">
              <a:lnSpc>
                <a:spcPct val="100000"/>
              </a:lnSpc>
              <a:spcBef>
                <a:spcPts val="0"/>
              </a:spcBef>
              <a:spcAft>
                <a:spcPts val="0"/>
              </a:spcAft>
              <a:buClrTx/>
              <a:buSzTx/>
              <a:buFontTx/>
              <a:buNone/>
              <a:tabLst/>
              <a:defRPr/>
            </a:pPr>
            <a:endParaRPr lang="en-US" dirty="0" smtClean="0"/>
          </a:p>
          <a:p>
            <a:r>
              <a:rPr lang="en-US" dirty="0" smtClean="0"/>
              <a:t>A large scale of Cellular networks,</a:t>
            </a:r>
            <a:r>
              <a:rPr lang="en-US" baseline="0" dirty="0" smtClean="0"/>
              <a:t> (mobile markets</a:t>
            </a:r>
          </a:p>
          <a:p>
            <a:endParaRPr lang="en-US" baseline="0" dirty="0" smtClean="0"/>
          </a:p>
          <a:p>
            <a:r>
              <a:rPr lang="en-US" baseline="0" dirty="0" smtClean="0"/>
              <a:t>Ref: </a:t>
            </a:r>
            <a:r>
              <a:rPr lang="en-US" sz="1200" u="sng" kern="1200" dirty="0" smtClean="0">
                <a:solidFill>
                  <a:schemeClr val="tx1"/>
                </a:solidFill>
                <a:latin typeface="+mn-lt"/>
                <a:ea typeface="+mn-ea"/>
                <a:cs typeface="+mn-cs"/>
                <a:hlinkClick r:id="rId3"/>
              </a:rPr>
              <a:t>The International Telecommunication Union's (ITU's) latest 11th edition of the ICT regulatory report "Trends in Telecommunication Reform Trend</a:t>
            </a:r>
            <a:r>
              <a:rPr lang="en-US" dirty="0" smtClean="0"/>
              <a:t> </a:t>
            </a:r>
          </a:p>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cellular network can be </a:t>
            </a:r>
            <a:r>
              <a:rPr lang="en-US" baseline="0" dirty="0" smtClean="0"/>
              <a:t>partitioned into three parts: client, base station network and the rest of wired infrastructure.</a:t>
            </a:r>
          </a:p>
          <a:p>
            <a:endParaRPr lang="en-US" baseline="0" dirty="0" smtClean="0"/>
          </a:p>
          <a:p>
            <a:r>
              <a:rPr lang="en-US" baseline="0" dirty="0" smtClean="0"/>
              <a:t>It turns out that </a:t>
            </a:r>
            <a:r>
              <a:rPr lang="en-US" baseline="0" dirty="0" err="1" smtClean="0"/>
              <a:t>Bses</a:t>
            </a:r>
            <a:r>
              <a:rPr lang="en-US" baseline="0" dirty="0" smtClean="0"/>
              <a:t> consume about 80% of electricity.</a:t>
            </a:r>
          </a:p>
          <a:p>
            <a:endParaRPr lang="en-US" baseline="0" dirty="0" smtClean="0"/>
          </a:p>
          <a:p>
            <a:r>
              <a:rPr lang="en-US" baseline="0" dirty="0" smtClean="0"/>
              <a:t>So the key to green cellular networks is on base station side.    </a:t>
            </a:r>
          </a:p>
          <a:p>
            <a:endParaRPr lang="en-US" baseline="0" dirty="0" smtClean="0"/>
          </a:p>
          <a:p>
            <a:r>
              <a:rPr lang="en-US" baseline="0" dirty="0" smtClean="0"/>
              <a:t>====================== </a:t>
            </a:r>
            <a:endParaRPr lang="en-US" dirty="0" smtClean="0"/>
          </a:p>
          <a:p>
            <a:endParaRPr lang="en-US" dirty="0" smtClean="0"/>
          </a:p>
          <a:p>
            <a:r>
              <a:rPr lang="en-US" dirty="0" smtClean="0"/>
              <a:t>Here,</a:t>
            </a:r>
            <a:r>
              <a:rPr lang="en-US" baseline="0" dirty="0" smtClean="0"/>
              <a:t> </a:t>
            </a:r>
            <a:r>
              <a:rPr lang="en-US" dirty="0" smtClean="0"/>
              <a:t>we</a:t>
            </a:r>
            <a:r>
              <a:rPr lang="en-US" baseline="0" dirty="0" smtClean="0"/>
              <a:t> can see, The mobile terminals consumes less than 10% of electricity.</a:t>
            </a:r>
          </a:p>
          <a:p>
            <a:r>
              <a:rPr lang="en-US" baseline="0" dirty="0" smtClean="0"/>
              <a:t>On the other hand,  More than 90% of energy is consumed by the cellular infrastructure.</a:t>
            </a:r>
          </a:p>
          <a:p>
            <a:r>
              <a:rPr lang="en-US" baseline="0" dirty="0" smtClean="0"/>
              <a:t>More importantly, the base stations consume about 80% of electricity.</a:t>
            </a:r>
          </a:p>
          <a:p>
            <a:endParaRPr lang="en-US" baseline="0" dirty="0" smtClean="0"/>
          </a:p>
          <a:p>
            <a:r>
              <a:rPr lang="en-US" baseline="0" dirty="0" smtClean="0"/>
              <a:t>That is to say, the key to green cellular network is to green cellular infrastructure, especially, improve the energy efficiency at base stations.</a:t>
            </a:r>
          </a:p>
          <a:p>
            <a:endParaRPr lang="en-US" baseline="0" dirty="0" smtClean="0"/>
          </a:p>
          <a:p>
            <a:r>
              <a:rPr lang="en-US" dirty="0" smtClean="0"/>
              <a:t>==========================</a:t>
            </a:r>
          </a:p>
          <a:p>
            <a:r>
              <a:rPr lang="en-US" dirty="0" smtClean="0"/>
              <a:t>Data: 3.5 M </a:t>
            </a:r>
            <a:r>
              <a:rPr lang="en-US" dirty="0" err="1" smtClean="0"/>
              <a:t>Bses</a:t>
            </a:r>
            <a:r>
              <a:rPr lang="en-US" dirty="0" smtClean="0"/>
              <a:t> in 2009. (expected) 9 M </a:t>
            </a:r>
            <a:r>
              <a:rPr lang="en-US" dirty="0" err="1" smtClean="0"/>
              <a:t>Bses</a:t>
            </a:r>
            <a:r>
              <a:rPr lang="en-US" dirty="0" smtClean="0"/>
              <a:t> in 2014.</a:t>
            </a:r>
          </a:p>
          <a:p>
            <a:endParaRPr lang="en-US" dirty="0" smtClean="0"/>
          </a:p>
          <a:p>
            <a:r>
              <a:rPr lang="en-US" dirty="0" smtClean="0"/>
              <a:t>This is</a:t>
            </a:r>
            <a:r>
              <a:rPr lang="en-US" baseline="0" dirty="0" smtClean="0"/>
              <a:t> cellular network architecture. </a:t>
            </a:r>
          </a:p>
          <a:p>
            <a:r>
              <a:rPr lang="en-US" baseline="0" dirty="0" smtClean="0"/>
              <a:t>This is mobile terminals. This is cellular infrastructure. </a:t>
            </a:r>
          </a:p>
          <a:p>
            <a:endParaRPr lang="en-US" baseline="0" dirty="0" smtClean="0"/>
          </a:p>
          <a:p>
            <a:r>
              <a:rPr lang="en-US" baseline="0" dirty="0" smtClean="0"/>
              <a:t>The infrastructure is made of radio access network (like base stations and radio access controllers in the field) and core networks.</a:t>
            </a:r>
          </a:p>
          <a:p>
            <a:endParaRPr lang="en-US" baseline="0" dirty="0" smtClean="0"/>
          </a:p>
          <a:p>
            <a:r>
              <a:rPr lang="en-US" baseline="0" dirty="0" smtClean="0"/>
              <a:t>Most researchers have worked on energy efficiency of mobile terminals. However, we can see, though the number of mobile terminals is huge (the phone number reaches 5 billion this year), the single device consumes about little(0.1w) power. So the mobile terminals consumes about a small portion of electricity (less than 10%) </a:t>
            </a:r>
          </a:p>
          <a:p>
            <a:r>
              <a:rPr lang="en-US" baseline="0" dirty="0" smtClean="0"/>
              <a:t>[Note there is no strict number to tell us that the exact energy by mobile terminals.] </a:t>
            </a:r>
          </a:p>
          <a:p>
            <a:endParaRPr lang="en-US" baseline="0" dirty="0" smtClean="0"/>
          </a:p>
          <a:p>
            <a:r>
              <a:rPr lang="en-US" baseline="0" dirty="0" smtClean="0"/>
              <a:t>On the contrary, the cellular infrastructure consumes more than 90% of electricity. Among them, base stations consumes about 80% energy.  </a:t>
            </a:r>
          </a:p>
          <a:p>
            <a:endParaRPr lang="en-US" baseline="0" dirty="0" smtClean="0"/>
          </a:p>
          <a:p>
            <a:r>
              <a:rPr lang="en-US" baseline="0" dirty="0" smtClean="0"/>
              <a:t>So the key to green cellular networks is to build green cellular infrastructure, especially to improve energy efficiency at base stations.</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rest of this talk, </a:t>
            </a:r>
            <a:r>
              <a:rPr lang="en-US" baseline="0" dirty="0" smtClean="0"/>
              <a:t>I will first </a:t>
            </a:r>
            <a:r>
              <a:rPr lang="en-US" dirty="0" smtClean="0"/>
              <a:t>give</a:t>
            </a:r>
            <a:r>
              <a:rPr lang="en-US" baseline="0" dirty="0" smtClean="0"/>
              <a:t> you an overview of problem. </a:t>
            </a:r>
          </a:p>
          <a:p>
            <a:r>
              <a:rPr lang="en-US" baseline="0" dirty="0" smtClean="0"/>
              <a:t>After that, I will discuss our solution to green base station network, and finally summarize the work.</a:t>
            </a:r>
          </a:p>
          <a:p>
            <a:r>
              <a:rPr lang="en-US" baseline="0" dirty="0" smtClean="0"/>
              <a:t>%%%% and share some insights.</a:t>
            </a:r>
          </a:p>
          <a:p>
            <a:endParaRPr lang="en-US" baseline="0" dirty="0" smtClean="0"/>
          </a:p>
          <a:p>
            <a:endParaRPr lang="en-US" baseline="0" dirty="0" smtClean="0"/>
          </a:p>
          <a:p>
            <a:r>
              <a:rPr lang="en-US" baseline="0" dirty="0" smtClean="0"/>
              <a:t>======================================================================================== </a:t>
            </a:r>
          </a:p>
          <a:p>
            <a:r>
              <a:rPr lang="en-US" baseline="0" dirty="0" smtClean="0"/>
              <a:t>The basic idea is simple. Just turn off underutilized base station if possible. But we need to address a lot of detailed problems. </a:t>
            </a:r>
          </a:p>
          <a:p>
            <a:r>
              <a:rPr lang="en-US" baseline="0" dirty="0" smtClean="0"/>
              <a:t>We will answer if the OFF scheme is </a:t>
            </a:r>
            <a:r>
              <a:rPr lang="en-US" baseline="0" dirty="0" err="1" smtClean="0"/>
              <a:t>feasbile</a:t>
            </a:r>
            <a:r>
              <a:rPr lang="en-US" baseline="0" dirty="0" smtClean="0"/>
              <a:t> (does it hurt cellular network </a:t>
            </a:r>
            <a:r>
              <a:rPr lang="en-US" baseline="0" dirty="0" err="1" smtClean="0"/>
              <a:t>peformance</a:t>
            </a:r>
            <a:r>
              <a:rPr lang="en-US" baseline="0" dirty="0" smtClean="0"/>
              <a:t>), </a:t>
            </a:r>
          </a:p>
          <a:p>
            <a:r>
              <a:rPr lang="en-US" baseline="0" dirty="0" smtClean="0"/>
              <a:t>What base </a:t>
            </a:r>
            <a:r>
              <a:rPr lang="en-US" baseline="0" dirty="0" err="1" smtClean="0"/>
              <a:t>statation</a:t>
            </a:r>
            <a:r>
              <a:rPr lang="en-US" baseline="0" dirty="0" smtClean="0"/>
              <a:t> can be OFF?</a:t>
            </a:r>
          </a:p>
          <a:p>
            <a:r>
              <a:rPr lang="en-US" baseline="0" dirty="0" smtClean="0"/>
              <a:t>When to turn them off or on?</a:t>
            </a:r>
          </a:p>
          <a:p>
            <a:r>
              <a:rPr lang="en-US" baseline="0" dirty="0" smtClean="0"/>
              <a:t>How  to do that?</a:t>
            </a:r>
          </a:p>
          <a:p>
            <a:r>
              <a:rPr lang="en-US" baseline="0" dirty="0" smtClean="0"/>
              <a:t>How well it works?</a:t>
            </a:r>
          </a:p>
        </p:txBody>
      </p:sp>
      <p:sp>
        <p:nvSpPr>
          <p:cNvPr id="4" name="Slide Number Placeholder 3"/>
          <p:cNvSpPr>
            <a:spLocks noGrp="1"/>
          </p:cNvSpPr>
          <p:nvPr>
            <p:ph type="sldNum" sz="quarter" idx="10"/>
          </p:nvPr>
        </p:nvSpPr>
        <p:spPr/>
        <p:txBody>
          <a:bodyPr/>
          <a:lstStyle/>
          <a:p>
            <a:fld id="{838798ED-5641-E144-B0C5-18E43CD8677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 me start with a simple case study.</a:t>
            </a:r>
          </a:p>
          <a:p>
            <a:endParaRPr lang="en-US" dirty="0" smtClean="0"/>
          </a:p>
          <a:p>
            <a:r>
              <a:rPr lang="en-US" dirty="0" smtClean="0"/>
              <a:t>This figure shows  the BS power consumption in respect</a:t>
            </a:r>
            <a:r>
              <a:rPr lang="en-US" baseline="0" dirty="0" smtClean="0"/>
              <a:t> to its traffic loads </a:t>
            </a:r>
            <a:r>
              <a:rPr lang="en-US" dirty="0" smtClean="0"/>
              <a:t>in a big city</a:t>
            </a:r>
            <a:r>
              <a:rPr lang="en-US" baseline="0" dirty="0" smtClean="0"/>
              <a:t>, It has about 177</a:t>
            </a:r>
            <a:r>
              <a:rPr lang="en-US" dirty="0" smtClean="0"/>
              <a:t> base stations.</a:t>
            </a:r>
          </a:p>
          <a:p>
            <a:r>
              <a:rPr lang="en-US" baseline="0" dirty="0" smtClean="0"/>
              <a:t>	%%X axis is the traffic load and Y is the power. </a:t>
            </a:r>
          </a:p>
          <a:p>
            <a:endParaRPr lang="en-US" baseline="0" dirty="0" smtClean="0"/>
          </a:p>
          <a:p>
            <a:r>
              <a:rPr lang="en-US" baseline="0" dirty="0" smtClean="0"/>
              <a:t>Ideally, we expect that power consumption should be proportional to traffic load.</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%%In extreme cases, zero energy consumption for zero load. </a:t>
            </a:r>
          </a:p>
          <a:p>
            <a:r>
              <a:rPr lang="en-US" baseline="0" dirty="0" smtClean="0"/>
              <a:t>However, in practice, it is still high even when the traffic load is very light.</a:t>
            </a:r>
          </a:p>
          <a:p>
            <a:r>
              <a:rPr lang="en-US" baseline="0" dirty="0" smtClean="0"/>
              <a:t>That is to say, The current BS infrastructure is not energy proportional. </a:t>
            </a:r>
          </a:p>
          <a:p>
            <a:endParaRPr lang="en-US" dirty="0" smtClean="0"/>
          </a:p>
          <a:p>
            <a:r>
              <a:rPr lang="en-US" dirty="0" smtClean="0"/>
              <a:t>% ------------------</a:t>
            </a:r>
          </a:p>
          <a:p>
            <a:endParaRPr lang="en-US" dirty="0" smtClean="0"/>
          </a:p>
          <a:p>
            <a:r>
              <a:rPr lang="en-US" dirty="0" smtClean="0"/>
              <a:t>Here,</a:t>
            </a:r>
            <a:r>
              <a:rPr lang="en-US" baseline="0" dirty="0" smtClean="0"/>
              <a:t> this is an example of power consumption by 3G base stations in a big city.</a:t>
            </a:r>
          </a:p>
          <a:p>
            <a:r>
              <a:rPr lang="en-US" baseline="0" dirty="0" smtClean="0"/>
              <a:t>We used real traces to simulate the power consumption in respect with carrying traffic load by the current cellular network and in the ideal case. </a:t>
            </a:r>
          </a:p>
          <a:p>
            <a:endParaRPr lang="en-US" baseline="0" dirty="0" smtClean="0"/>
          </a:p>
          <a:p>
            <a:r>
              <a:rPr lang="en-US" baseline="0" dirty="0" smtClean="0"/>
              <a:t>Ideally, energy should be proportional to traffic load. </a:t>
            </a:r>
          </a:p>
          <a:p>
            <a:r>
              <a:rPr lang="en-US" baseline="0" dirty="0" smtClean="0"/>
              <a:t>%In extreme cases, zero energy consumption for zero load. </a:t>
            </a:r>
          </a:p>
          <a:p>
            <a:r>
              <a:rPr lang="en-US" baseline="0" dirty="0" smtClean="0"/>
              <a:t>However, in practice, the power consumption is still high even when the traffic load is very light.</a:t>
            </a:r>
          </a:p>
          <a:p>
            <a:r>
              <a:rPr lang="en-US" baseline="0" dirty="0" smtClean="0"/>
              <a:t>The current cellular infrastructure is not energy proportional. </a:t>
            </a:r>
          </a:p>
          <a:p>
            <a:r>
              <a:rPr lang="en-US" baseline="0" dirty="0" smtClean="0"/>
              <a:t>%It implies that there is much room to reduce the energy overhead.</a:t>
            </a:r>
          </a:p>
          <a:p>
            <a:endParaRPr lang="en-US" baseline="0" dirty="0" smtClean="0"/>
          </a:p>
          <a:p>
            <a:endParaRPr lang="en-US" baseline="0" dirty="0" smtClean="0"/>
          </a:p>
          <a:p>
            <a:endParaRPr lang="en-US" baseline="0" dirty="0" smtClean="0"/>
          </a:p>
          <a:p>
            <a:r>
              <a:rPr lang="en-US" baseline="0" dirty="0" smtClean="0"/>
              <a:t>=========================</a:t>
            </a:r>
          </a:p>
          <a:p>
            <a:r>
              <a:rPr lang="en-US" dirty="0" smtClean="0"/>
              <a:t>Here,</a:t>
            </a:r>
            <a:r>
              <a:rPr lang="en-US" baseline="0" dirty="0" smtClean="0"/>
              <a:t> this is an example of power consumption by 3G base stations in a big city. </a:t>
            </a:r>
          </a:p>
          <a:p>
            <a:endParaRPr lang="en-US" baseline="0" dirty="0" smtClean="0"/>
          </a:p>
          <a:p>
            <a:r>
              <a:rPr lang="en-US" baseline="0" dirty="0" smtClean="0"/>
              <a:t>We plot the power consumption with various traffic loads using current scheme and in the ideal case.</a:t>
            </a:r>
          </a:p>
          <a:p>
            <a:r>
              <a:rPr lang="en-US" i="1" baseline="0" dirty="0" smtClean="0"/>
              <a:t>[I used real traces to simulate the power consumption by current scheme, our solution and the ideal case. </a:t>
            </a:r>
          </a:p>
          <a:p>
            <a:r>
              <a:rPr lang="en-US" i="1" baseline="0" dirty="0" smtClean="0"/>
              <a:t>We plot the curve of power and load with various traffic loads.] </a:t>
            </a:r>
          </a:p>
          <a:p>
            <a:r>
              <a:rPr lang="en-US" i="1" baseline="0" dirty="0" smtClean="0"/>
              <a:t>[There are 177 base stations. The blue line is the current energy consumption and the red curve is the one using our solution.]</a:t>
            </a:r>
          </a:p>
          <a:p>
            <a:endParaRPr lang="en-US" baseline="0" dirty="0" smtClean="0"/>
          </a:p>
          <a:p>
            <a:r>
              <a:rPr lang="en-US" baseline="0" dirty="0" smtClean="0"/>
              <a:t>In the ideal case, we wish that the energy could be proportional to traffic load.</a:t>
            </a:r>
          </a:p>
          <a:p>
            <a:r>
              <a:rPr lang="en-US" baseline="0" dirty="0" smtClean="0"/>
              <a:t>However, in practice, the power consumption is still high even when the traffic load is very light.</a:t>
            </a:r>
          </a:p>
          <a:p>
            <a:r>
              <a:rPr lang="en-US" baseline="0" dirty="0" smtClean="0"/>
              <a:t> It means, base stations consume a large portion of energy, which is not adaptive to traffic loads.</a:t>
            </a:r>
          </a:p>
          <a:p>
            <a:endParaRPr lang="en-US" baseline="0" dirty="0" smtClean="0"/>
          </a:p>
          <a:p>
            <a:r>
              <a:rPr lang="en-US" baseline="0" dirty="0" smtClean="0"/>
              <a:t>In other words, cellular infrastructure is not energy proportional. There is much room to improve it.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But </a:t>
            </a:r>
            <a:r>
              <a:rPr lang="en-US" baseline="0" dirty="0" smtClean="0"/>
              <a:t>let us explore </a:t>
            </a:r>
            <a:r>
              <a:rPr lang="en-US" dirty="0" smtClean="0"/>
              <a:t>Why</a:t>
            </a:r>
            <a:r>
              <a:rPr lang="en-US" baseline="0" dirty="0" smtClean="0"/>
              <a:t> it is not energy proportional.</a:t>
            </a:r>
          </a:p>
          <a:p>
            <a:endParaRPr lang="en-US" baseline="0" dirty="0" smtClean="0"/>
          </a:p>
          <a:p>
            <a:r>
              <a:rPr lang="en-US" baseline="0" dirty="0" smtClean="0"/>
              <a:t>The first cause is each BS is not energy proportional. </a:t>
            </a:r>
          </a:p>
          <a:p>
            <a:r>
              <a:rPr lang="en-US" baseline="0" dirty="0" smtClean="0"/>
              <a:t>This is a typical BS. </a:t>
            </a:r>
          </a:p>
          <a:p>
            <a:r>
              <a:rPr lang="en-US" baseline="0" dirty="0" smtClean="0"/>
              <a:t>[click]</a:t>
            </a:r>
          </a:p>
          <a:p>
            <a:r>
              <a:rPr lang="en-US" baseline="0" dirty="0" smtClean="0"/>
              <a:t>The power consumption can be divided into two parts. One is transmission related, for example, for radio signal emission and base band processing. The other is for auxiliary devices, like cooling and power supply. </a:t>
            </a:r>
          </a:p>
          <a:p>
            <a:endParaRPr lang="en-US" baseline="0" dirty="0" smtClean="0"/>
          </a:p>
          <a:p>
            <a:r>
              <a:rPr lang="en-US" baseline="0" dirty="0" smtClean="0"/>
              <a:t>[click]</a:t>
            </a:r>
          </a:p>
          <a:p>
            <a:r>
              <a:rPr lang="en-US" baseline="0" dirty="0" smtClean="0"/>
              <a:t>We conducted measurement to model power consumption at </a:t>
            </a:r>
            <a:r>
              <a:rPr lang="en-US" baseline="0" dirty="0" err="1" smtClean="0"/>
              <a:t>Bses</a:t>
            </a:r>
            <a:r>
              <a:rPr lang="en-US" baseline="0" dirty="0" smtClean="0"/>
              <a:t>.</a:t>
            </a:r>
          </a:p>
          <a:p>
            <a:r>
              <a:rPr lang="en-US" baseline="0" dirty="0" smtClean="0"/>
              <a:t>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Our measurement find out that the transmission power is linearly increasing as traffic load grows. It is because the number of radio link increases, too. But we notice that there still exists a large overhead (see this offset) which is irrelevant to actual loads.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[click]</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The miscellaneous/auxiliary power consumption keeps constant if the environment doesn’t change a lot.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And this part is comparable to the transmission power.</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 Here we measure the cooling power because it is the major factor and the measurement on other 	auxiliary devices makes our solution more important.</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 Here, power is the instant energy.</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 China mobile’s data shows that  cooling itself consumes about half of energy.   </a:t>
            </a:r>
          </a:p>
          <a:p>
            <a:endParaRPr lang="en-US" baseline="0" dirty="0" smtClean="0"/>
          </a:p>
          <a:p>
            <a:r>
              <a:rPr lang="en-US" baseline="0" dirty="0" smtClean="0"/>
              <a:t>It shows, when the BS is on, a large portion of energy overhead is consumed. </a:t>
            </a:r>
          </a:p>
          <a:p>
            <a:r>
              <a:rPr lang="en-US" baseline="0" dirty="0" smtClean="0"/>
              <a:t>The smaller the load, the less energy efficient.   </a:t>
            </a:r>
          </a:p>
          <a:p>
            <a:endParaRPr lang="en-US" baseline="0" dirty="0" smtClean="0"/>
          </a:p>
          <a:p>
            <a:r>
              <a:rPr lang="en-US" baseline="0" dirty="0" smtClean="0"/>
              <a:t>============================ </a:t>
            </a:r>
          </a:p>
          <a:p>
            <a:r>
              <a:rPr lang="en-US" baseline="0" dirty="0" smtClean="0"/>
              <a:t>It turns out that two factors contribute to it. </a:t>
            </a:r>
          </a:p>
          <a:p>
            <a:endParaRPr lang="en-US" baseline="0" dirty="0" smtClean="0"/>
          </a:p>
          <a:p>
            <a:r>
              <a:rPr lang="en-US" baseline="0" dirty="0" smtClean="0"/>
              <a:t>The first is that each single BS is not energy proportional. It may consume half of electricity for cooling, which is independent of to traffic load. </a:t>
            </a:r>
          </a:p>
          <a:p>
            <a:endParaRPr lang="en-US" dirty="0" smtClean="0"/>
          </a:p>
          <a:p>
            <a:r>
              <a:rPr lang="en-US" baseline="0" dirty="0" smtClean="0"/>
              <a:t>On the other hand, the traffic load is highly dynamic. It varies over time and locations.</a:t>
            </a:r>
          </a:p>
          <a:p>
            <a:r>
              <a:rPr lang="en-US" baseline="0" dirty="0" smtClean="0"/>
              <a:t>[CLICK]</a:t>
            </a:r>
          </a:p>
          <a:p>
            <a:r>
              <a:rPr lang="en-US" baseline="0" dirty="0" smtClean="0"/>
              <a:t>So with the large energy overhead at light traffic, the whole system can’t be energy proportional (energy efficient)</a:t>
            </a:r>
          </a:p>
          <a:p>
            <a:endParaRPr lang="en-US" baseline="0" dirty="0" smtClean="0"/>
          </a:p>
          <a:p>
            <a:endParaRPr lang="en-US" baseline="0" dirty="0" smtClean="0"/>
          </a:p>
          <a:p>
            <a:endParaRPr lang="en-US" baseline="0" dirty="0" smtClean="0"/>
          </a:p>
          <a:p>
            <a:endParaRPr lang="en-US" dirty="0" smtClean="0"/>
          </a:p>
          <a:p>
            <a:r>
              <a:rPr lang="en-US" dirty="0" smtClean="0"/>
              <a:t>=======================================</a:t>
            </a:r>
          </a:p>
          <a:p>
            <a:r>
              <a:rPr lang="en-US" dirty="0" smtClean="0"/>
              <a:t>%But why? </a:t>
            </a:r>
          </a:p>
          <a:p>
            <a:r>
              <a:rPr lang="en-US" baseline="0" dirty="0" smtClean="0"/>
              <a:t> </a:t>
            </a:r>
          </a:p>
          <a:p>
            <a:r>
              <a:rPr lang="en-US" baseline="0" dirty="0" smtClean="0"/>
              <a:t>The first reason is that each single BS is not energy proportional.  </a:t>
            </a:r>
          </a:p>
          <a:p>
            <a:r>
              <a:rPr lang="en-US" baseline="0" dirty="0" smtClean="0"/>
              <a:t>This figure shows that the base station consumes about half of electricity for cooling. This part is independent of to traffic load at all.</a:t>
            </a:r>
          </a:p>
          <a:p>
            <a:r>
              <a:rPr lang="en-US" i="1" baseline="0" dirty="0" smtClean="0"/>
              <a:t>%This figures shows that the base station power breakdown in China mobile. It shows that cooling consumes about half of electricity and this part is independent of to traffic load at all.</a:t>
            </a: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smtClean="0"/>
              <a:t> (Later I will explain more). </a:t>
            </a:r>
          </a:p>
          <a:p>
            <a:endParaRPr lang="en-US" baseline="0" dirty="0" smtClean="0"/>
          </a:p>
          <a:p>
            <a:r>
              <a:rPr lang="en-US" baseline="0" dirty="0" smtClean="0"/>
              <a:t>On the other hand, the traffic load is highly dynamic. It varies over time and locations. </a:t>
            </a:r>
          </a:p>
          <a:p>
            <a:r>
              <a:rPr lang="en-US" baseline="0" dirty="0" smtClean="0"/>
              <a:t>(Later we will explore more). </a:t>
            </a:r>
          </a:p>
          <a:p>
            <a:endParaRPr lang="en-US" baseline="0" dirty="0" smtClean="0"/>
          </a:p>
          <a:p>
            <a:r>
              <a:rPr lang="en-US" baseline="0" dirty="0" smtClean="0"/>
              <a:t>Combine both, we can see the whole system still consumes a large portion of energy when traffic load is light.</a:t>
            </a:r>
          </a:p>
          <a:p>
            <a:r>
              <a:rPr lang="en-US" baseline="0" dirty="0" smtClean="0"/>
              <a:t> Later, we can see this large overhead </a:t>
            </a:r>
            <a:r>
              <a:rPr lang="en-US" baseline="0" dirty="0" err="1" smtClean="0"/>
              <a:t>ould</a:t>
            </a:r>
            <a:r>
              <a:rPr lang="en-US" baseline="0" dirty="0" smtClean="0"/>
              <a:t> be reduced. Actually, it is what we are doing in this work, to save unnecessary energy consumption and green cellular infrastructure.</a:t>
            </a:r>
          </a:p>
          <a:p>
            <a:endParaRPr lang="en-US" baseline="0" dirty="0" smtClean="0"/>
          </a:p>
          <a:p>
            <a:r>
              <a:rPr lang="en-US" baseline="0" dirty="0" smtClean="0"/>
              <a:t>==============================================</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But </a:t>
            </a:r>
            <a:r>
              <a:rPr lang="en-US" baseline="0" dirty="0" smtClean="0"/>
              <a:t>let us explore </a:t>
            </a:r>
            <a:r>
              <a:rPr lang="en-US" dirty="0" smtClean="0"/>
              <a:t>Why</a:t>
            </a:r>
            <a:r>
              <a:rPr lang="en-US" baseline="0" dirty="0" smtClean="0"/>
              <a:t> it is not energy proportional.</a:t>
            </a:r>
          </a:p>
          <a:p>
            <a:r>
              <a:rPr lang="en-US" baseline="0" dirty="0" smtClean="0"/>
              <a:t>It turns out that two factors contribute to it. </a:t>
            </a:r>
          </a:p>
          <a:p>
            <a:endParaRPr lang="en-US" baseline="0" dirty="0" smtClean="0"/>
          </a:p>
          <a:p>
            <a:r>
              <a:rPr lang="en-US" baseline="0" dirty="0" smtClean="0"/>
              <a:t>The first is that each single BS is not energy proportional. It may consume half of electricity for cooling, which is independent of to traffic load. </a:t>
            </a:r>
          </a:p>
          <a:p>
            <a:endParaRPr lang="en-US" dirty="0" smtClean="0"/>
          </a:p>
          <a:p>
            <a:r>
              <a:rPr lang="en-US" baseline="0" dirty="0" smtClean="0"/>
              <a:t>On the other hand, the traffic load is highly dynamic. It varies over time and locations.</a:t>
            </a:r>
          </a:p>
          <a:p>
            <a:r>
              <a:rPr lang="en-US" baseline="0" dirty="0" smtClean="0"/>
              <a:t>[CLICK]</a:t>
            </a:r>
          </a:p>
          <a:p>
            <a:r>
              <a:rPr lang="en-US" baseline="0" dirty="0" smtClean="0"/>
              <a:t>So with the large energy overhead at light traffic, the whole system can’t be energy proportional (energy efficient)</a:t>
            </a:r>
          </a:p>
          <a:p>
            <a:endParaRPr lang="en-US" baseline="0" dirty="0" smtClean="0"/>
          </a:p>
          <a:p>
            <a:endParaRPr lang="en-US" baseline="0" dirty="0" smtClean="0"/>
          </a:p>
          <a:p>
            <a:endParaRPr lang="en-US" baseline="0" dirty="0" smtClean="0"/>
          </a:p>
          <a:p>
            <a:endParaRPr lang="en-US" dirty="0" smtClean="0"/>
          </a:p>
          <a:p>
            <a:r>
              <a:rPr lang="en-US" dirty="0" smtClean="0"/>
              <a:t>=======================================</a:t>
            </a:r>
          </a:p>
          <a:p>
            <a:r>
              <a:rPr lang="en-US" dirty="0" smtClean="0"/>
              <a:t>%But why? </a:t>
            </a:r>
          </a:p>
          <a:p>
            <a:r>
              <a:rPr lang="en-US" baseline="0" dirty="0" smtClean="0"/>
              <a:t> </a:t>
            </a:r>
          </a:p>
          <a:p>
            <a:r>
              <a:rPr lang="en-US" baseline="0" dirty="0" smtClean="0"/>
              <a:t>The first reason is that each single BS is not energy proportional.  </a:t>
            </a:r>
          </a:p>
          <a:p>
            <a:r>
              <a:rPr lang="en-US" baseline="0" dirty="0" smtClean="0"/>
              <a:t>This figure shows that the base station consumes about half of electricity for cooling. This part is independent of to traffic load at all.</a:t>
            </a:r>
          </a:p>
          <a:p>
            <a:r>
              <a:rPr lang="en-US" i="1" baseline="0" dirty="0" smtClean="0"/>
              <a:t>%This figures shows that the base station power breakdown in China mobile. It shows that cooling consumes about half of electricity and this part is independent of to traffic load at all.</a:t>
            </a:r>
          </a:p>
          <a:p>
            <a:pPr marL="0" marR="0" indent="0" algn="l" defTabSz="457200" rtl="0" eaLnBrk="1" fontAlgn="auto" latinLnBrk="0" hangingPunct="1">
              <a:lnSpc>
                <a:spcPct val="100000"/>
              </a:lnSpc>
              <a:spcBef>
                <a:spcPts val="0"/>
              </a:spcBef>
              <a:spcAft>
                <a:spcPts val="0"/>
              </a:spcAft>
              <a:buClrTx/>
              <a:buSzTx/>
              <a:buFontTx/>
              <a:buNone/>
              <a:tabLst/>
              <a:defRPr/>
            </a:pPr>
            <a:r>
              <a:rPr lang="en-US" i="1" baseline="0" dirty="0" smtClean="0"/>
              <a:t> (Later I will explain more). </a:t>
            </a:r>
          </a:p>
          <a:p>
            <a:endParaRPr lang="en-US" baseline="0" dirty="0" smtClean="0"/>
          </a:p>
          <a:p>
            <a:r>
              <a:rPr lang="en-US" baseline="0" dirty="0" smtClean="0"/>
              <a:t>On the other hand, the traffic load is highly dynamic. It varies over time and locations. </a:t>
            </a:r>
          </a:p>
          <a:p>
            <a:r>
              <a:rPr lang="en-US" baseline="0" dirty="0" smtClean="0"/>
              <a:t>(Later we will explore more). </a:t>
            </a:r>
          </a:p>
          <a:p>
            <a:endParaRPr lang="en-US" baseline="0" dirty="0" smtClean="0"/>
          </a:p>
          <a:p>
            <a:r>
              <a:rPr lang="en-US" baseline="0" dirty="0" smtClean="0"/>
              <a:t>Combine both, we can see the whole system still consumes a large portion of energy when traffic load is light.</a:t>
            </a:r>
          </a:p>
          <a:p>
            <a:r>
              <a:rPr lang="en-US" baseline="0" dirty="0" smtClean="0"/>
              <a:t> Later, we can see this large overhead </a:t>
            </a:r>
            <a:r>
              <a:rPr lang="en-US" baseline="0" dirty="0" err="1" smtClean="0"/>
              <a:t>ould</a:t>
            </a:r>
            <a:r>
              <a:rPr lang="en-US" baseline="0" dirty="0" smtClean="0"/>
              <a:t> be reduced. Actually, it is what we are doing in this work, to save unnecessary energy consumption and green cellular infrastructure.</a:t>
            </a:r>
          </a:p>
          <a:p>
            <a:endParaRPr lang="en-US" baseline="0" dirty="0" smtClean="0"/>
          </a:p>
          <a:p>
            <a:r>
              <a:rPr lang="en-US" baseline="0" dirty="0" smtClean="0"/>
              <a:t>==============================================</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i="1" kern="1200" dirty="0" smtClean="0">
                <a:solidFill>
                  <a:schemeClr val="tx1"/>
                </a:solidFill>
                <a:latin typeface="+mn-lt"/>
                <a:ea typeface="+mn-ea"/>
                <a:cs typeface="+mn-cs"/>
              </a:rPr>
              <a:t>To build </a:t>
            </a:r>
            <a:r>
              <a:rPr lang="en-US" sz="1200" i="1" kern="1200" baseline="0" dirty="0" smtClean="0">
                <a:solidFill>
                  <a:schemeClr val="tx1"/>
                </a:solidFill>
                <a:latin typeface="+mn-lt"/>
                <a:ea typeface="+mn-ea"/>
                <a:cs typeface="+mn-cs"/>
              </a:rPr>
              <a:t>green cellular infrastructure/ (BS network)</a:t>
            </a:r>
          </a:p>
          <a:p>
            <a:r>
              <a:rPr lang="en-US" sz="1200" kern="1200" baseline="0" dirty="0" smtClean="0">
                <a:solidFill>
                  <a:schemeClr val="tx1"/>
                </a:solidFill>
                <a:latin typeface="+mn-lt"/>
                <a:ea typeface="+mn-ea"/>
                <a:cs typeface="+mn-cs"/>
              </a:rPr>
              <a:t>There are three design goals and corresponding challenges.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first goal is to achieve system-wide energy-proportionality. </a:t>
            </a:r>
          </a:p>
          <a:p>
            <a:r>
              <a:rPr lang="en-US" sz="1200" kern="1200" baseline="0" dirty="0" smtClean="0">
                <a:solidFill>
                  <a:schemeClr val="tx1"/>
                </a:solidFill>
                <a:latin typeface="+mn-lt"/>
                <a:ea typeface="+mn-ea"/>
                <a:cs typeface="+mn-cs"/>
              </a:rPr>
              <a:t>The corresponding challenge is the each single BS is not energy proportional.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second goal is that we achieve energy efficiency at no cost or low cost of performance.</a:t>
            </a:r>
          </a:p>
          <a:p>
            <a:r>
              <a:rPr lang="en-US" sz="1200" kern="1200" baseline="0" dirty="0" smtClean="0">
                <a:solidFill>
                  <a:schemeClr val="tx1"/>
                </a:solidFill>
                <a:latin typeface="+mn-lt"/>
                <a:ea typeface="+mn-ea"/>
                <a:cs typeface="+mn-cs"/>
              </a:rPr>
              <a:t>The corresponding challenge is to satisfy location-dependent coverage and capacity requirement at the same time. </a:t>
            </a:r>
          </a:p>
          <a:p>
            <a:r>
              <a:rPr lang="en-US" sz="1200" kern="1200" baseline="0" dirty="0" smtClean="0">
                <a:solidFill>
                  <a:schemeClr val="tx1"/>
                </a:solidFill>
                <a:latin typeface="+mn-lt"/>
                <a:ea typeface="+mn-ea"/>
                <a:cs typeface="+mn-cs"/>
              </a:rPr>
              <a:t> </a:t>
            </a:r>
          </a:p>
          <a:p>
            <a:r>
              <a:rPr lang="en-US" sz="1200" kern="1200" baseline="0" dirty="0" smtClean="0">
                <a:solidFill>
                  <a:schemeClr val="tx1"/>
                </a:solidFill>
                <a:latin typeface="+mn-lt"/>
                <a:ea typeface="+mn-ea"/>
                <a:cs typeface="+mn-cs"/>
              </a:rPr>
              <a:t>The third goal is to build a standard compliant solution. </a:t>
            </a:r>
          </a:p>
          <a:p>
            <a:r>
              <a:rPr lang="en-US" sz="1200" kern="1200" baseline="0" dirty="0" smtClean="0">
                <a:solidFill>
                  <a:schemeClr val="tx1"/>
                </a:solidFill>
                <a:latin typeface="+mn-lt"/>
                <a:ea typeface="+mn-ea"/>
                <a:cs typeface="+mn-cs"/>
              </a:rPr>
              <a:t>The corresponding challenges is there is little support for energy efficiency in standard. </a:t>
            </a:r>
          </a:p>
          <a:p>
            <a:r>
              <a:rPr lang="en-US" sz="1200" kern="1200" baseline="0" dirty="0" smtClean="0">
                <a:solidFill>
                  <a:schemeClr val="tx1"/>
                </a:solidFill>
                <a:latin typeface="+mn-lt"/>
                <a:ea typeface="+mn-ea"/>
                <a:cs typeface="+mn-cs"/>
              </a:rPr>
              <a:t>    %%It means, we have to leverage the techniques that are not designed for energy efficiency to build our solution.</a:t>
            </a:r>
          </a:p>
          <a:p>
            <a:endParaRPr lang="en-US" sz="1200" i="1" kern="1200" baseline="0" dirty="0" smtClean="0">
              <a:solidFill>
                <a:schemeClr val="tx1"/>
              </a:solidFill>
              <a:latin typeface="+mn-lt"/>
              <a:ea typeface="+mn-ea"/>
              <a:cs typeface="+mn-cs"/>
            </a:endParaRPr>
          </a:p>
          <a:p>
            <a:endParaRPr lang="en-US" sz="1200" i="1" kern="1200" baseline="0" dirty="0" smtClean="0">
              <a:solidFill>
                <a:schemeClr val="tx1"/>
              </a:solidFill>
              <a:latin typeface="+mn-lt"/>
              <a:ea typeface="+mn-ea"/>
              <a:cs typeface="+mn-cs"/>
            </a:endParaRP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a:t>
            </a:r>
          </a:p>
          <a:p>
            <a:r>
              <a:rPr lang="en-US" sz="1200" i="1" kern="1200" dirty="0" smtClean="0">
                <a:solidFill>
                  <a:schemeClr val="tx1"/>
                </a:solidFill>
                <a:latin typeface="+mn-lt"/>
                <a:ea typeface="+mn-ea"/>
                <a:cs typeface="+mn-cs"/>
              </a:rPr>
              <a:t>Our work is to</a:t>
            </a:r>
            <a:r>
              <a:rPr lang="en-US" sz="1200" i="1" kern="1200" baseline="0" dirty="0" smtClean="0">
                <a:solidFill>
                  <a:schemeClr val="tx1"/>
                </a:solidFill>
                <a:latin typeface="+mn-lt"/>
                <a:ea typeface="+mn-ea"/>
                <a:cs typeface="+mn-cs"/>
              </a:rPr>
              <a:t> green cellular infrastructure. </a:t>
            </a:r>
          </a:p>
          <a:p>
            <a:r>
              <a:rPr lang="en-US" sz="1200" kern="1200" baseline="0" dirty="0" smtClean="0">
                <a:solidFill>
                  <a:schemeClr val="tx1"/>
                </a:solidFill>
                <a:latin typeface="+mn-lt"/>
                <a:ea typeface="+mn-ea"/>
                <a:cs typeface="+mn-cs"/>
              </a:rPr>
              <a:t>We aim to achieve these three goals.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first goal is to build a energy-proportional network. </a:t>
            </a:r>
          </a:p>
          <a:p>
            <a:r>
              <a:rPr lang="en-US" sz="1200" kern="1200" baseline="0" dirty="0" smtClean="0">
                <a:solidFill>
                  <a:schemeClr val="tx1"/>
                </a:solidFill>
                <a:latin typeface="+mn-lt"/>
                <a:ea typeface="+mn-ea"/>
                <a:cs typeface="+mn-cs"/>
              </a:rPr>
              <a:t>%to achieve our goal of energy efficiency.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second goal is that we achieve energy efficiency at no cost or low cost of performance. </a:t>
            </a:r>
          </a:p>
          <a:p>
            <a:r>
              <a:rPr lang="en-US" sz="1200" kern="1200" baseline="0" dirty="0" smtClean="0">
                <a:solidFill>
                  <a:schemeClr val="tx1"/>
                </a:solidFill>
                <a:latin typeface="+mn-lt"/>
                <a:ea typeface="+mn-ea"/>
                <a:cs typeface="+mn-cs"/>
              </a:rPr>
              <a:t>[at no cost or low cost of the cellular network performance]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Last but not least, this solution should be standard compliant. It means, it is practical and easy to deployed at the operators.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But it is challenging to achieve these goals. </a:t>
            </a:r>
          </a:p>
          <a:p>
            <a:endParaRPr lang="en-US" dirty="0" smtClean="0"/>
          </a:p>
          <a:p>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energy adaptive to load; 2. satisfy coverage and capacity constraints; 3. 3G standard compliant  this way, </a:t>
            </a:r>
            <a:r>
              <a:rPr lang="en-US" sz="1200" kern="1200" dirty="0" err="1" smtClean="0">
                <a:solidFill>
                  <a:schemeClr val="tx1"/>
                </a:solidFill>
                <a:latin typeface="+mn-lt"/>
                <a:ea typeface="+mn-ea"/>
                <a:cs typeface="+mn-cs"/>
              </a:rPr>
              <a:t>u</a:t>
            </a:r>
            <a:r>
              <a:rPr lang="en-US" sz="1200" kern="1200" dirty="0" smtClean="0">
                <a:solidFill>
                  <a:schemeClr val="tx1"/>
                </a:solidFill>
                <a:latin typeface="+mn-lt"/>
                <a:ea typeface="+mn-ea"/>
                <a:cs typeface="+mn-cs"/>
              </a:rPr>
              <a:t> can easily attack the existing solutions since they cannot meet all requirements.</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a:t>
            </a:r>
            <a:r>
              <a:rPr lang="en-US" baseline="0" dirty="0" smtClean="0"/>
              <a:t> us see how the existing work address the problem. </a:t>
            </a:r>
          </a:p>
          <a:p>
            <a:r>
              <a:rPr lang="en-US" baseline="0" dirty="0" smtClean="0"/>
              <a:t>The existing work can be classified into three categories.</a:t>
            </a:r>
          </a:p>
          <a:p>
            <a:endParaRPr lang="en-US" baseline="0" dirty="0" smtClean="0"/>
          </a:p>
          <a:p>
            <a:r>
              <a:rPr lang="en-US" baseline="0" dirty="0" smtClean="0"/>
              <a:t>The first one is optimization-based approach. Which formulate energy efficiency into an optimization problem. </a:t>
            </a:r>
          </a:p>
          <a:p>
            <a:r>
              <a:rPr lang="en-US" baseline="0" dirty="0" smtClean="0"/>
              <a:t>	%%The downside of this approach is (1) It doesn’t address the practical issues and focus on theoretical analysis. </a:t>
            </a:r>
          </a:p>
          <a:p>
            <a:endParaRPr lang="en-US" baseline="0" dirty="0" smtClean="0"/>
          </a:p>
          <a:p>
            <a:r>
              <a:rPr lang="en-US" baseline="0" dirty="0" smtClean="0"/>
              <a:t>The second approach is to improve energy efficiency at single component, for example, cooling, amplifier etc. </a:t>
            </a:r>
          </a:p>
          <a:p>
            <a:r>
              <a:rPr lang="en-US" baseline="0" dirty="0" smtClean="0"/>
              <a:t>	%%It is not system-wide solution and it is complementary to our approach.</a:t>
            </a:r>
          </a:p>
          <a:p>
            <a:endParaRPr lang="en-US" baseline="0" dirty="0" smtClean="0"/>
          </a:p>
          <a:p>
            <a:r>
              <a:rPr lang="en-US" baseline="0" dirty="0" smtClean="0"/>
              <a:t>The last one is clean slate design. It deploy the new and more energy efficient infrastructure.   </a:t>
            </a:r>
          </a:p>
          <a:p>
            <a:r>
              <a:rPr lang="en-US" baseline="0" dirty="0" smtClean="0"/>
              <a:t>	%%For example, CRAN by china mobile. It requires to build a new architecture and it is super computation 	and communication intensive.</a:t>
            </a:r>
          </a:p>
          <a:p>
            <a:endParaRPr lang="en-US" baseline="0" dirty="0" smtClean="0"/>
          </a:p>
          <a:p>
            <a:r>
              <a:rPr lang="en-US" baseline="0" dirty="0" smtClean="0"/>
              <a:t>However, all these three approaches can’t achieve all the three goals.  </a:t>
            </a:r>
          </a:p>
          <a:p>
            <a:endParaRPr lang="en-US" baseline="0" dirty="0" smtClean="0"/>
          </a:p>
          <a:p>
            <a:r>
              <a:rPr lang="en-US" baseline="0" dirty="0" smtClean="0"/>
              <a:t>=============================================</a:t>
            </a:r>
          </a:p>
          <a:p>
            <a:r>
              <a:rPr lang="en-US" baseline="0" dirty="0" smtClean="0"/>
              <a:t>The first one is optimization-based approach. </a:t>
            </a:r>
          </a:p>
          <a:p>
            <a:r>
              <a:rPr lang="en-US" baseline="0" dirty="0" smtClean="0"/>
              <a:t>We share the same basic idea to turn off some under-</a:t>
            </a:r>
            <a:r>
              <a:rPr lang="en-US" baseline="0" dirty="0" err="1" smtClean="0"/>
              <a:t>utlized</a:t>
            </a:r>
            <a:r>
              <a:rPr lang="en-US" baseline="0" dirty="0" smtClean="0"/>
              <a:t> base stations to save power.</a:t>
            </a:r>
          </a:p>
          <a:p>
            <a:r>
              <a:rPr lang="en-US" baseline="0" dirty="0" smtClean="0"/>
              <a:t>But the difference is that these approaches formulate it into optimization problem, for example, using integer programming to find the best user and base station association.</a:t>
            </a:r>
          </a:p>
          <a:p>
            <a:r>
              <a:rPr lang="en-US" baseline="0" dirty="0" smtClean="0"/>
              <a:t> </a:t>
            </a:r>
            <a:r>
              <a:rPr lang="en-US" i="1" baseline="0" dirty="0" smtClean="0"/>
              <a:t> %(like minimize energy consumption with some constraints).  </a:t>
            </a:r>
          </a:p>
          <a:p>
            <a:endParaRPr lang="en-US" baseline="0" dirty="0" smtClean="0"/>
          </a:p>
          <a:p>
            <a:r>
              <a:rPr lang="en-US" baseline="0" dirty="0" smtClean="0"/>
              <a:t>The limitation of this approach is (1) their work is based on idealized or simplistic assumptions and they didn’t address practical issues.(2) On the other hand, they focus on theoretical analysis only . And their algorithm is complicated or centralized. It is hard to deploy. </a:t>
            </a:r>
          </a:p>
          <a:p>
            <a:endParaRPr lang="en-US" dirty="0" smtClean="0"/>
          </a:p>
          <a:p>
            <a:r>
              <a:rPr lang="zh-CN" altLang="en-US" dirty="0" smtClean="0"/>
              <a:t>＝＝＝＝＝＝＝＝＝＝＝＝＝＝＝＝＝＝＝＝＝＝＝＝＝＝＝＝＝</a:t>
            </a:r>
            <a:endParaRPr lang="en-US" dirty="0" smtClean="0"/>
          </a:p>
          <a:p>
            <a:pPr lvl="1"/>
            <a:r>
              <a:rPr lang="en-US" dirty="0" smtClean="0"/>
              <a:t>Examples</a:t>
            </a:r>
          </a:p>
          <a:p>
            <a:pPr lvl="2"/>
            <a:r>
              <a:rPr lang="en-US" sz="2000" dirty="0" smtClean="0"/>
              <a:t>User-BS association optimization as integer programming [dufkova10]</a:t>
            </a:r>
          </a:p>
          <a:p>
            <a:pPr lvl="2"/>
            <a:r>
              <a:rPr lang="en-US" sz="2000" dirty="0" smtClean="0"/>
              <a:t>Cell-size optimization[</a:t>
            </a:r>
            <a:r>
              <a:rPr sz="2000" dirty="0" smtClean="0"/>
              <a:t>Bhaumik10</a:t>
            </a:r>
            <a:r>
              <a:rPr lang="en-US" sz="2000" dirty="0" smtClean="0"/>
              <a:t>] </a:t>
            </a:r>
          </a:p>
          <a:p>
            <a:pPr lvl="2"/>
            <a:r>
              <a:rPr lang="en-US" sz="2000" dirty="0" smtClean="0"/>
              <a:t>Cost minimization (tradeoff between power and flow performance) [son10]</a:t>
            </a:r>
          </a:p>
          <a:p>
            <a:pPr lvl="2"/>
            <a:r>
              <a:rPr lang="en-US" sz="2000" dirty="0" smtClean="0"/>
              <a:t>Best time to power off (linear programming) [</a:t>
            </a:r>
            <a:r>
              <a:rPr sz="2000" dirty="0" smtClean="0"/>
              <a:t>marson09</a:t>
            </a:r>
            <a:r>
              <a:rPr lang="en-US" sz="2000" dirty="0" smtClean="0"/>
              <a:t>]</a:t>
            </a:r>
            <a:r>
              <a:rPr lang="en-US" dirty="0" smtClean="0"/>
              <a:t>   </a:t>
            </a:r>
          </a:p>
          <a:p>
            <a:endParaRPr lang="en-US" dirty="0" smtClean="0"/>
          </a:p>
          <a:p>
            <a:endParaRPr lang="en-US" dirty="0" smtClean="0"/>
          </a:p>
          <a:p>
            <a:r>
              <a:rPr lang="en-US" dirty="0" smtClean="0"/>
              <a:t>====================================================</a:t>
            </a:r>
          </a:p>
          <a:p>
            <a:r>
              <a:rPr dirty="0" smtClean="0"/>
              <a:t>Current work mostly focuses on the theoretical side by seeking to</a:t>
            </a:r>
          </a:p>
          <a:p>
            <a:r>
              <a:rPr dirty="0" smtClean="0"/>
              <a:t>solve various forms of optimizations</a:t>
            </a:r>
          </a:p>
          <a:p>
            <a:r>
              <a:rPr dirty="0" smtClean="0"/>
              <a:t>\cite{marson09,dufkova10,Bhaumik10:BSC,son10}.</a:t>
            </a:r>
          </a:p>
          <a:p>
            <a:r>
              <a:rPr dirty="0" smtClean="0"/>
              <a:t>Specifically,~\cite{marson09} studies the optimal time to power off</a:t>
            </a:r>
          </a:p>
          <a:p>
            <a:r>
              <a:rPr dirty="0" smtClean="0"/>
              <a:t>BSes by assuming that all BSes power off simultaneously.</a:t>
            </a:r>
          </a:p>
          <a:p>
            <a:r>
              <a:rPr dirty="0" smtClean="0"/>
              <a:t>\cite{dufkova10} formulates the optimal user-BS association as a</a:t>
            </a:r>
          </a:p>
          <a:p>
            <a:r>
              <a:rPr dirty="0" smtClean="0"/>
              <a:t>binary integer programming problem. \cite{Bhaumik10:BSC} studies the</a:t>
            </a:r>
          </a:p>
          <a:p>
            <a:r>
              <a:rPr dirty="0" smtClean="0"/>
              <a:t>cell-size optimization given the traffic load, and~\cite{son10}</a:t>
            </a:r>
          </a:p>
          <a:p>
            <a:r>
              <a:rPr dirty="0" smtClean="0"/>
              <a:t>addresses a cost minimization problem that trades-off between energy</a:t>
            </a:r>
          </a:p>
          <a:p>
            <a:r>
              <a:rPr dirty="0" smtClean="0"/>
              <a:t>efficiency and flow performance. Our work differs from all these</a:t>
            </a:r>
          </a:p>
          <a:p>
            <a:r>
              <a:rPr dirty="0" smtClean="0"/>
              <a:t>studies in several aspects. First, we use real traces and</a:t>
            </a:r>
          </a:p>
          <a:p>
            <a:r>
              <a:rPr dirty="0" smtClean="0"/>
              <a:t>measurements, taken from operational networks, in the design and</a:t>
            </a:r>
          </a:p>
          <a:p>
            <a:r>
              <a:rPr dirty="0" smtClean="0"/>
              <a:t>evaluation, without making idealized or simplistic assumptions.</a:t>
            </a:r>
          </a:p>
          <a:p>
            <a:r>
              <a:rPr dirty="0" smtClean="0"/>
              <a:t>Second, we take a novel, grid-based profiling approach, which is</a:t>
            </a:r>
          </a:p>
          <a:p>
            <a:r>
              <a:rPr dirty="0" smtClean="0"/>
              <a:t>distributed rather than centralized. Third, we exploit multiplexing</a:t>
            </a:r>
          </a:p>
          <a:p>
            <a:r>
              <a:rPr dirty="0" smtClean="0"/>
              <a:t>gains to improve energy savings while early studies do not. Finally,</a:t>
            </a:r>
          </a:p>
          <a:p>
            <a:r>
              <a:rPr dirty="0" smtClean="0"/>
              <a:t>we identify and assess various practical factors ignored by early</a:t>
            </a:r>
          </a:p>
          <a:p>
            <a:r>
              <a:rPr dirty="0" smtClean="0"/>
              <a:t>studies in the power-saving operations.</a:t>
            </a:r>
          </a:p>
          <a:p>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a:t>
            </a:r>
            <a:r>
              <a:rPr lang="en-US" baseline="0" dirty="0" smtClean="0"/>
              <a:t>take a traffic-driven approach. We exploit traffic dynamics to turn off under-utilized </a:t>
            </a:r>
            <a:r>
              <a:rPr lang="en-US" baseline="0" dirty="0" err="1" smtClean="0"/>
              <a:t>Bses</a:t>
            </a:r>
            <a:r>
              <a:rPr lang="en-US" baseline="0" dirty="0" smtClean="0"/>
              <a:t> and provide the sufficient capacity anytime, finally achieve a system-wide energy efficiency. </a:t>
            </a:r>
          </a:p>
          <a:p>
            <a:endParaRPr lang="en-US" baseline="0" dirty="0" smtClean="0"/>
          </a:p>
          <a:p>
            <a:r>
              <a:rPr lang="en-US" baseline="0" dirty="0" smtClean="0"/>
              <a:t>To achieve that, </a:t>
            </a:r>
          </a:p>
          <a:p>
            <a:endParaRPr lang="en-US" baseline="0" dirty="0" smtClean="0"/>
          </a:p>
          <a:p>
            <a:r>
              <a:rPr lang="en-US" baseline="0" dirty="0" smtClean="0"/>
              <a:t>We first need to understand traffic dynamics over time and space, </a:t>
            </a:r>
          </a:p>
          <a:p>
            <a:r>
              <a:rPr lang="en-US" baseline="0" dirty="0" smtClean="0"/>
              <a:t>After that, we apply the insight we learn to design our scheme and provide a solution that works with 3G standards.</a:t>
            </a:r>
            <a:endParaRPr lang="en-US" baseline="0" smtClean="0"/>
          </a:p>
          <a:p>
            <a:endParaRPr lang="en-US" baseline="0" smtClean="0"/>
          </a:p>
        </p:txBody>
      </p:sp>
      <p:sp>
        <p:nvSpPr>
          <p:cNvPr id="4" name="Slide Number Placeholder 3"/>
          <p:cNvSpPr>
            <a:spLocks noGrp="1"/>
          </p:cNvSpPr>
          <p:nvPr>
            <p:ph type="sldNum" sz="quarter" idx="10"/>
          </p:nvPr>
        </p:nvSpPr>
        <p:spPr/>
        <p:txBody>
          <a:bodyPr/>
          <a:lstStyle/>
          <a:p>
            <a:fld id="{838798ED-5641-E144-B0C5-18E43CD8677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We conducted traffic analysis in four regions.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First, it shows that BS has low utilization under dynamic load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This is 1 week traffic pattern and traffic load is low at night.</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We also plot the ratio of the peak traffic to the idle traffic at one BS.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It shows that low utilization is common.</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  </a:t>
            </a:r>
          </a:p>
          <a:p>
            <a:r>
              <a:rPr lang="en-US" baseline="0" dirty="0" smtClean="0"/>
              <a:t>[CLICK]</a:t>
            </a:r>
          </a:p>
          <a:p>
            <a:r>
              <a:rPr lang="en-US" baseline="0" dirty="0" smtClean="0"/>
              <a:t>It implies there is large saving potential for quiet hours. </a:t>
            </a:r>
          </a:p>
        </p:txBody>
      </p:sp>
      <p:sp>
        <p:nvSpPr>
          <p:cNvPr id="4" name="Slide Number Placeholder 3"/>
          <p:cNvSpPr>
            <a:spLocks noGrp="1"/>
          </p:cNvSpPr>
          <p:nvPr>
            <p:ph type="sldNum" sz="quarter" idx="10"/>
          </p:nvPr>
        </p:nvSpPr>
        <p:spPr/>
        <p:txBody>
          <a:bodyPr/>
          <a:lstStyle/>
          <a:p>
            <a:fld id="{838798ED-5641-E144-B0C5-18E43CD86774}"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a:t>
            </a:r>
            <a:r>
              <a:rPr lang="en-US" baseline="0" dirty="0" smtClean="0"/>
              <a:t> also find  such diversity is temporally stable.</a:t>
            </a:r>
          </a:p>
          <a:p>
            <a:endParaRPr lang="en-US" baseline="0" dirty="0" smtClean="0"/>
          </a:p>
          <a:p>
            <a:r>
              <a:rPr lang="en-US" baseline="0" dirty="0" smtClean="0"/>
              <a:t>We define day-to-day </a:t>
            </a:r>
            <a:r>
              <a:rPr lang="en-US" baseline="0" dirty="0" err="1" smtClean="0"/>
              <a:t>viriation</a:t>
            </a:r>
            <a:r>
              <a:rPr lang="en-US" baseline="0" dirty="0" smtClean="0"/>
              <a:t>, as the difference of traffic at the same hour between current and previous day.</a:t>
            </a:r>
          </a:p>
          <a:p>
            <a:r>
              <a:rPr lang="en-US" baseline="0" dirty="0" smtClean="0"/>
              <a:t>The table shows that most BSes has small variation. </a:t>
            </a:r>
          </a:p>
          <a:p>
            <a:r>
              <a:rPr lang="en-US" baseline="0" dirty="0" smtClean="0"/>
              <a:t>The one with large variation is due to the small absolute traffic value.</a:t>
            </a:r>
          </a:p>
          <a:p>
            <a:endParaRPr lang="en-US" baseline="0" dirty="0" smtClean="0"/>
          </a:p>
          <a:p>
            <a:r>
              <a:rPr lang="en-US" baseline="0" dirty="0" smtClean="0"/>
              <a:t>[CLICK]</a:t>
            </a:r>
          </a:p>
          <a:p>
            <a:r>
              <a:rPr lang="en-US" baseline="0" dirty="0" smtClean="0"/>
              <a:t>It implies that the traffic is predictable and if we make  a green decision for one day, it is probably safe to repeat this design in other days.</a:t>
            </a:r>
          </a:p>
          <a:p>
            <a:endParaRPr lang="en-US" baseline="0" dirty="0" smtClean="0"/>
          </a:p>
          <a:p>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a:t>
            </a:r>
            <a:r>
              <a:rPr lang="en-US" baseline="0" dirty="0" smtClean="0"/>
              <a:t> us study the spatial diversity. </a:t>
            </a:r>
          </a:p>
          <a:p>
            <a:endParaRPr lang="en-US" baseline="0" dirty="0" smtClean="0"/>
          </a:p>
          <a:p>
            <a:r>
              <a:rPr lang="en-US" baseline="0" dirty="0" smtClean="0"/>
              <a:t>First we can see the deployment density is different. </a:t>
            </a:r>
          </a:p>
          <a:p>
            <a:r>
              <a:rPr lang="en-US" baseline="0" dirty="0" smtClean="0"/>
              <a:t>BSes are deployed densely, especially in big cities. </a:t>
            </a:r>
          </a:p>
          <a:p>
            <a:r>
              <a:rPr lang="en-US" i="1" baseline="0" dirty="0" smtClean="0"/>
              <a:t>%Every 100 to 200 meters, there is a base station in some cases. </a:t>
            </a:r>
          </a:p>
          <a:p>
            <a:r>
              <a:rPr lang="en-US" i="1" baseline="0" dirty="0" smtClean="0"/>
              <a:t>[It means that within 1km there is more than 20 neighbor base stations. Within 500 meters, there are more than 10 neighbors.]</a:t>
            </a:r>
          </a:p>
          <a:p>
            <a:endParaRPr lang="en-US" baseline="0" dirty="0" smtClean="0"/>
          </a:p>
          <a:p>
            <a:r>
              <a:rPr lang="en-US" baseline="0" dirty="0" smtClean="0"/>
              <a:t>We plot the number of neighbor base stations within 1KM. It shows in region 1 and 2, one base stations may have more than 10 neighbors.</a:t>
            </a:r>
          </a:p>
          <a:p>
            <a:endParaRPr lang="en-US" dirty="0" smtClean="0"/>
          </a:p>
          <a:p>
            <a:r>
              <a:rPr lang="en-US" dirty="0" smtClean="0"/>
              <a:t>[Click]</a:t>
            </a:r>
          </a:p>
          <a:p>
            <a:r>
              <a:rPr lang="en-US" dirty="0" smtClean="0"/>
              <a:t>It indicates there exist rich </a:t>
            </a:r>
            <a:r>
              <a:rPr lang="en-US" dirty="0" err="1" smtClean="0"/>
              <a:t>bs</a:t>
            </a:r>
            <a:r>
              <a:rPr lang="en-US" dirty="0" smtClean="0"/>
              <a:t> redundancy.</a:t>
            </a:r>
            <a:r>
              <a:rPr lang="en-US" baseline="0" dirty="0" smtClean="0"/>
              <a:t> </a:t>
            </a:r>
            <a:endParaRPr lang="en-US" dirty="0" smtClean="0"/>
          </a:p>
          <a:p>
            <a:r>
              <a:rPr lang="en-US" dirty="0" smtClean="0"/>
              <a:t>It implies it is safe to turn off some base station, since the area can be covered by other active base stations.</a:t>
            </a:r>
          </a:p>
        </p:txBody>
      </p:sp>
      <p:sp>
        <p:nvSpPr>
          <p:cNvPr id="4" name="Slide Number Placeholder 3"/>
          <p:cNvSpPr>
            <a:spLocks noGrp="1"/>
          </p:cNvSpPr>
          <p:nvPr>
            <p:ph type="sldNum" sz="quarter" idx="10"/>
          </p:nvPr>
        </p:nvSpPr>
        <p:spPr/>
        <p:txBody>
          <a:bodyPr/>
          <a:lstStyle/>
          <a:p>
            <a:fld id="{838798ED-5641-E144-B0C5-18E43CD86774}"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How</a:t>
            </a:r>
            <a:r>
              <a:rPr lang="en-US" baseline="0" dirty="0" smtClean="0"/>
              <a:t> well it works.</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endParaRPr lang="en-US" dirty="0" smtClean="0"/>
          </a:p>
          <a:p>
            <a:r>
              <a:rPr lang="en-US" dirty="0" smtClean="0"/>
              <a:t>Location-dependent capacity</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Our first</a:t>
            </a:r>
            <a:r>
              <a:rPr lang="en-US" baseline="0" dirty="0" smtClean="0"/>
              <a:t> design component is to build virtual base station grid.</a:t>
            </a:r>
          </a:p>
          <a:p>
            <a:endParaRPr lang="en-US" baseline="0" dirty="0" smtClean="0"/>
          </a:p>
          <a:p>
            <a:r>
              <a:rPr lang="en-US" baseline="0" dirty="0" smtClean="0"/>
              <a:t>We use it to decouple capacity and coverage constraints.</a:t>
            </a:r>
          </a:p>
          <a:p>
            <a:r>
              <a:rPr lang="en-US" baseline="0" dirty="0" smtClean="0"/>
              <a:t>We know that  the capacity and coverage constraints interact with each other, the solution that satisfy both is always centralized. </a:t>
            </a:r>
          </a:p>
          <a:p>
            <a:r>
              <a:rPr lang="en-US" baseline="0" dirty="0" smtClean="0"/>
              <a:t>But We need to find a simple and distributed solution. So we use grids to decouple coverage constraint first. </a:t>
            </a:r>
          </a:p>
          <a:p>
            <a:endParaRPr lang="en-US" baseline="0" dirty="0" smtClean="0"/>
          </a:p>
          <a:p>
            <a:r>
              <a:rPr lang="en-US" baseline="0" dirty="0" smtClean="0"/>
              <a:t>We form close base stations into a virtual BS grid. Within a grid, base stations can cover each other. </a:t>
            </a:r>
          </a:p>
          <a:p>
            <a:r>
              <a:rPr lang="en-US" baseline="0" dirty="0" smtClean="0"/>
              <a:t>So Anytime, we just make sure the virtual grid can provide sufficient capacity. </a:t>
            </a:r>
          </a:p>
          <a:p>
            <a:endParaRPr lang="en-US" baseline="0" dirty="0" smtClean="0"/>
          </a:p>
          <a:p>
            <a:r>
              <a:rPr lang="en-US" baseline="0" dirty="0" smtClean="0"/>
              <a:t>[Click]</a:t>
            </a:r>
          </a:p>
          <a:p>
            <a:r>
              <a:rPr lang="en-US" baseline="0" dirty="0" smtClean="0"/>
              <a:t>The way to form grid is the following. For </a:t>
            </a:r>
            <a:r>
              <a:rPr lang="en-US" baseline="0" dirty="0" err="1" smtClean="0"/>
              <a:t>bs</a:t>
            </a:r>
            <a:r>
              <a:rPr lang="en-US" baseline="0" dirty="0" smtClean="0"/>
              <a:t> I and </a:t>
            </a:r>
            <a:r>
              <a:rPr lang="en-US" baseline="0" dirty="0" err="1" smtClean="0"/>
              <a:t>j</a:t>
            </a:r>
            <a:r>
              <a:rPr lang="en-US" baseline="0" dirty="0" smtClean="0"/>
              <a:t>, if they meet these conditions, they belong to the same grid.</a:t>
            </a:r>
          </a:p>
          <a:p>
            <a:r>
              <a:rPr lang="en-US" baseline="0" dirty="0" smtClean="0"/>
              <a:t>That is, the normal operation range is covered by another base station.  </a:t>
            </a:r>
          </a:p>
          <a:p>
            <a:r>
              <a:rPr lang="en-US" baseline="0" dirty="0" smtClean="0"/>
              <a:t>Here, this </a:t>
            </a:r>
            <a:r>
              <a:rPr lang="en-US" baseline="0" dirty="0" err="1" smtClean="0"/>
              <a:t>ri</a:t>
            </a:r>
            <a:r>
              <a:rPr lang="en-US" baseline="0" dirty="0" smtClean="0"/>
              <a:t> is normal operational range and </a:t>
            </a:r>
            <a:r>
              <a:rPr lang="en-US" baseline="0" dirty="0" err="1" smtClean="0"/>
              <a:t>captial</a:t>
            </a:r>
            <a:r>
              <a:rPr lang="en-US" baseline="0" dirty="0" smtClean="0"/>
              <a:t> </a:t>
            </a:r>
            <a:r>
              <a:rPr lang="en-US" baseline="0" dirty="0" err="1" smtClean="0"/>
              <a:t>Rj</a:t>
            </a:r>
            <a:r>
              <a:rPr lang="en-US" baseline="0" dirty="0" smtClean="0"/>
              <a:t> is the maximum operation range.  </a:t>
            </a:r>
          </a:p>
          <a:p>
            <a:endParaRPr lang="en-US" baseline="0" dirty="0" smtClean="0"/>
          </a:p>
          <a:p>
            <a:r>
              <a:rPr lang="en-US" baseline="0" dirty="0" smtClean="0"/>
              <a:t>  </a:t>
            </a:r>
            <a:endParaRPr lang="en-US" dirty="0" smtClean="0"/>
          </a:p>
          <a:p>
            <a:r>
              <a:rPr lang="en-US" baseline="0" dirty="0" smtClean="0"/>
              <a:t>===================================</a:t>
            </a:r>
          </a:p>
          <a:p>
            <a:r>
              <a:rPr lang="en-US" baseline="0" dirty="0" smtClean="0"/>
              <a:t> </a:t>
            </a:r>
          </a:p>
          <a:p>
            <a:endParaRPr lang="en-US" baseline="0" dirty="0" smtClean="0"/>
          </a:p>
          <a:p>
            <a:r>
              <a:rPr lang="en-US" baseline="0" dirty="0" smtClean="0"/>
              <a:t>%</a:t>
            </a:r>
            <a:r>
              <a:rPr lang="en-US" dirty="0" smtClean="0"/>
              <a:t>Cellular</a:t>
            </a:r>
            <a:r>
              <a:rPr lang="en-US" baseline="0" dirty="0" smtClean="0"/>
              <a:t> network have to provide sufficient capacity for each location. </a:t>
            </a:r>
          </a:p>
          <a:p>
            <a:r>
              <a:rPr lang="en-US" baseline="0" dirty="0" smtClean="0"/>
              <a:t>%(So when we turn off some base stations, we have to make sure if the rest capacity is large enough.)</a:t>
            </a:r>
          </a:p>
          <a:p>
            <a:endParaRPr lang="en-US" baseline="0" dirty="0" smtClean="0"/>
          </a:p>
          <a:p>
            <a:r>
              <a:rPr lang="en-US" baseline="0" dirty="0" smtClean="0"/>
              <a:t>However, the capacity and coverage constraints interact with each other, the solution that satisfy both is always centralized. </a:t>
            </a:r>
          </a:p>
          <a:p>
            <a:r>
              <a:rPr lang="en-US" i="1" baseline="0" dirty="0" smtClean="0"/>
              <a:t>%To meet this requirement, the optimization-based approaches handle these two constraints together and  make solution complicated and centralized.</a:t>
            </a:r>
          </a:p>
          <a:p>
            <a:r>
              <a:rPr lang="en-US" baseline="0" dirty="0" smtClean="0"/>
              <a:t>We want to find a simple and distributed solution. So we use grids to decouple coverage constraint first. </a:t>
            </a:r>
          </a:p>
          <a:p>
            <a:endParaRPr lang="en-US" baseline="0" dirty="0" smtClean="0"/>
          </a:p>
          <a:p>
            <a:r>
              <a:rPr lang="en-US" baseline="0" dirty="0" smtClean="0"/>
              <a:t>We form close base stations into a virtual BS grid. Within a grid, base stations can cover each other. </a:t>
            </a:r>
          </a:p>
          <a:p>
            <a:endParaRPr lang="en-US" baseline="0" dirty="0" smtClean="0"/>
          </a:p>
          <a:p>
            <a:r>
              <a:rPr lang="en-US" baseline="0" dirty="0" smtClean="0"/>
              <a:t>So Anytime, we just make sure the virtual grid can provide sufficient capacity. </a:t>
            </a:r>
          </a:p>
          <a:p>
            <a:r>
              <a:rPr lang="en-US" baseline="0" dirty="0" smtClean="0"/>
              <a:t>(Actually, we just turn on/off some physical base stations and make the capacity adapt to the real traffic load.) </a:t>
            </a:r>
          </a:p>
          <a:p>
            <a:endParaRPr lang="en-US" baseline="0" dirty="0" smtClean="0"/>
          </a:p>
          <a:p>
            <a:r>
              <a:rPr lang="en-US" baseline="0" dirty="0" smtClean="0"/>
              <a:t>The way to form grid is the following. For </a:t>
            </a:r>
            <a:r>
              <a:rPr lang="en-US" baseline="0" dirty="0" err="1" smtClean="0"/>
              <a:t>bs</a:t>
            </a:r>
            <a:r>
              <a:rPr lang="en-US" baseline="0" dirty="0" smtClean="0"/>
              <a:t> I and </a:t>
            </a:r>
            <a:r>
              <a:rPr lang="en-US" baseline="0" dirty="0" err="1" smtClean="0"/>
              <a:t>j</a:t>
            </a:r>
            <a:r>
              <a:rPr lang="en-US" baseline="0" dirty="0" smtClean="0"/>
              <a:t>, if they meet these conditions, they belong to the same grid.</a:t>
            </a:r>
          </a:p>
          <a:p>
            <a:r>
              <a:rPr lang="en-US" baseline="0" dirty="0" smtClean="0"/>
              <a:t>That is, the normal operation range is covered by another base station.  </a:t>
            </a:r>
          </a:p>
          <a:p>
            <a:r>
              <a:rPr lang="en-US" baseline="0" dirty="0" smtClean="0"/>
              <a:t>Here, this </a:t>
            </a:r>
            <a:r>
              <a:rPr lang="en-US" baseline="0" dirty="0" err="1" smtClean="0"/>
              <a:t>ri</a:t>
            </a:r>
            <a:r>
              <a:rPr lang="en-US" baseline="0" dirty="0" smtClean="0"/>
              <a:t> is normal operational range and </a:t>
            </a:r>
            <a:r>
              <a:rPr lang="en-US" baseline="0" dirty="0" err="1" smtClean="0"/>
              <a:t>captial</a:t>
            </a:r>
            <a:r>
              <a:rPr lang="en-US" baseline="0" dirty="0" smtClean="0"/>
              <a:t> </a:t>
            </a:r>
            <a:r>
              <a:rPr lang="en-US" baseline="0" dirty="0" err="1" smtClean="0"/>
              <a:t>Rj</a:t>
            </a:r>
            <a:r>
              <a:rPr lang="en-US" baseline="0" dirty="0" smtClean="0"/>
              <a:t> is the maximum operation range.  </a:t>
            </a:r>
          </a:p>
          <a:p>
            <a:endParaRPr lang="en-US" baseline="0" dirty="0" smtClean="0"/>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Our second component is to address when to make decision. We want to avoid the processing overhead in the online decision and also ensure accuracy of the offline decision.</a:t>
            </a:r>
          </a:p>
          <a:p>
            <a:r>
              <a:rPr lang="en-US" baseline="0" dirty="0" smtClean="0"/>
              <a:t>So we leverage the near-term stability and to build traffic profiles for each grid. </a:t>
            </a:r>
          </a:p>
          <a:p>
            <a:endParaRPr lang="en-US" baseline="0" dirty="0" smtClean="0"/>
          </a:p>
          <a:p>
            <a:r>
              <a:rPr lang="en-US" baseline="0" dirty="0" smtClean="0"/>
              <a:t>We estimate traffic envelops in this following way. </a:t>
            </a:r>
          </a:p>
          <a:p>
            <a:r>
              <a:rPr lang="en-US" baseline="0" dirty="0" smtClean="0"/>
              <a:t>First, we sum up the traffic from all the </a:t>
            </a:r>
            <a:r>
              <a:rPr lang="en-US" baseline="0" dirty="0" err="1" smtClean="0"/>
              <a:t>Bses</a:t>
            </a:r>
            <a:r>
              <a:rPr lang="en-US" baseline="0" dirty="0" smtClean="0"/>
              <a:t> and divide them into multiple intervals, here we use 24 intervals for a day </a:t>
            </a:r>
          </a:p>
          <a:p>
            <a:r>
              <a:rPr lang="en-US" baseline="0" dirty="0" smtClean="0"/>
              <a:t>%(we also test other intervals, if it is smaller than 4 hours, the performance will be similar)</a:t>
            </a:r>
          </a:p>
          <a:p>
            <a:r>
              <a:rPr lang="en-US" baseline="0" dirty="0" smtClean="0"/>
              <a:t>We track moving average and standard derivation and estimate traffic envelop as the average plus some factor times standard derivation. </a:t>
            </a:r>
          </a:p>
          <a:p>
            <a:endParaRPr lang="en-US" baseline="0" dirty="0" smtClean="0"/>
          </a:p>
          <a:p>
            <a:r>
              <a:rPr lang="en-US" baseline="0" dirty="0" smtClean="0"/>
              <a:t>We use this traffic profile, rather than real time traffic to guide our on/off scheme.</a:t>
            </a:r>
          </a:p>
          <a:p>
            <a:endParaRPr lang="en-US" i="1" baseline="0" dirty="0" smtClean="0"/>
          </a:p>
          <a:p>
            <a:r>
              <a:rPr lang="en-US" i="1" baseline="0" dirty="0" smtClean="0"/>
              <a:t>=========================</a:t>
            </a:r>
          </a:p>
          <a:p>
            <a:r>
              <a:rPr lang="en-US" i="1" baseline="0" dirty="0" smtClean="0"/>
              <a:t>It is required to provide sufficient capacity, larger than real time traffic load, anytime.</a:t>
            </a:r>
          </a:p>
          <a:p>
            <a:r>
              <a:rPr lang="en-US" i="1" baseline="0" dirty="0" smtClean="0"/>
              <a:t>However, t</a:t>
            </a:r>
            <a:r>
              <a:rPr lang="en-US" i="1" dirty="0" smtClean="0"/>
              <a:t>he traffic</a:t>
            </a:r>
            <a:r>
              <a:rPr lang="en-US" i="1" baseline="0" dirty="0" smtClean="0"/>
              <a:t> load is dynamic and it will raise a big processing overhead if we deal with real-time monitoring, communication, computation and coordination.</a:t>
            </a:r>
          </a:p>
          <a:p>
            <a:r>
              <a:rPr lang="en-US" i="1" baseline="0" dirty="0" smtClean="0"/>
              <a:t>So we want to reduce the real-time processing via building the maximum traffic load profiles. </a:t>
            </a:r>
          </a:p>
          <a:p>
            <a:endParaRPr lang="en-US" baseline="0" dirty="0" smtClean="0"/>
          </a:p>
          <a:p>
            <a:r>
              <a:rPr lang="en-US" baseline="0" dirty="0" smtClean="0"/>
              <a:t>Our second component is to address when to make decision. We want to avoid the processing overhead in the  online decision and also ensure accuracy of the offline decision.</a:t>
            </a:r>
          </a:p>
          <a:p>
            <a:r>
              <a:rPr lang="en-US" baseline="0" dirty="0" smtClean="0"/>
              <a:t>So we leverage the near-term stability and to build traffic profiles for each grid. </a:t>
            </a:r>
          </a:p>
          <a:p>
            <a:endParaRPr lang="en-US" baseline="0" dirty="0" smtClean="0"/>
          </a:p>
          <a:p>
            <a:r>
              <a:rPr lang="en-US" baseline="0" dirty="0" smtClean="0"/>
              <a:t>We estimate traffic envelops in this following way. </a:t>
            </a:r>
          </a:p>
          <a:p>
            <a:r>
              <a:rPr lang="en-US" baseline="0" dirty="0" smtClean="0"/>
              <a:t>First, we sum up the traffic from all the </a:t>
            </a:r>
            <a:r>
              <a:rPr lang="en-US" baseline="0" dirty="0" err="1" smtClean="0"/>
              <a:t>Bses</a:t>
            </a:r>
            <a:r>
              <a:rPr lang="en-US" baseline="0" dirty="0" smtClean="0"/>
              <a:t> and divide them into multiple intervals, here we use 24 intervals for a day (we also test other intervals, if it is smaller than 4 hours, the performance will be similar)</a:t>
            </a:r>
          </a:p>
          <a:p>
            <a:r>
              <a:rPr lang="en-US" baseline="0" dirty="0" smtClean="0"/>
              <a:t>We track moving average and standard derivation and estimate traffic envelop as the average plus some factor times standard derivation. </a:t>
            </a:r>
          </a:p>
          <a:p>
            <a:r>
              <a:rPr lang="en-US" baseline="0" dirty="0" smtClean="0"/>
              <a:t>These formula are similar to the one for RTT estimation in TCP congestion control.</a:t>
            </a:r>
          </a:p>
          <a:p>
            <a:endParaRPr lang="en-US" baseline="0" dirty="0" smtClean="0"/>
          </a:p>
          <a:p>
            <a:r>
              <a:rPr lang="en-US" baseline="0" dirty="0" smtClean="0"/>
              <a:t>We use this traffic profile, rather than real time traffic to guide our on/off scheme.</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19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selection component</a:t>
            </a:r>
            <a:r>
              <a:rPr lang="en-US" baseline="0" dirty="0" smtClean="0"/>
              <a:t> is designed to determine what base stations turn off and when to do that.</a:t>
            </a:r>
          </a:p>
          <a:p>
            <a:r>
              <a:rPr lang="en-US" baseline="0" dirty="0" smtClean="0"/>
              <a:t> </a:t>
            </a:r>
          </a:p>
          <a:p>
            <a:r>
              <a:rPr lang="en-US" baseline="0" dirty="0" smtClean="0"/>
              <a:t>However, it is a decision for multiple-slots. The complexity is high and the solution is usually unpractical as I declared </a:t>
            </a:r>
            <a:r>
              <a:rPr lang="en-US" baseline="0" dirty="0" err="1" smtClean="0"/>
              <a:t>earilier</a:t>
            </a:r>
            <a:r>
              <a:rPr lang="en-US" baseline="0" dirty="0" smtClean="0"/>
              <a:t>. </a:t>
            </a:r>
          </a:p>
          <a:p>
            <a:endParaRPr lang="en-US" baseline="0" dirty="0" smtClean="0"/>
          </a:p>
          <a:p>
            <a:r>
              <a:rPr lang="en-US" baseline="0" dirty="0" smtClean="0"/>
              <a:t>Our solution is to use multiple single slot selection  to decouple the time complexity. </a:t>
            </a:r>
          </a:p>
          <a:p>
            <a:r>
              <a:rPr lang="en-US" baseline="0" dirty="0" smtClean="0"/>
              <a:t>To reduce the switching number, our heuristics is to make it smooth as much as possible. </a:t>
            </a:r>
          </a:p>
          <a:p>
            <a:r>
              <a:rPr lang="en-US" baseline="0" dirty="0" smtClean="0"/>
              <a:t> </a:t>
            </a:r>
            <a:endParaRPr lang="en-US" dirty="0" smtClean="0"/>
          </a:p>
          <a:p>
            <a:r>
              <a:rPr lang="en-US" dirty="0" smtClean="0"/>
              <a:t>The method is as follows.</a:t>
            </a:r>
          </a:p>
          <a:p>
            <a:r>
              <a:rPr lang="en-US" dirty="0" smtClean="0"/>
              <a:t>[CLICK] </a:t>
            </a:r>
          </a:p>
          <a:p>
            <a:r>
              <a:rPr lang="en-US" dirty="0" smtClean="0"/>
              <a:t>First, we find </a:t>
            </a:r>
            <a:r>
              <a:rPr lang="en-US" dirty="0" err="1" smtClean="0"/>
              <a:t>Smax</a:t>
            </a:r>
            <a:r>
              <a:rPr lang="en-US" dirty="0" smtClean="0"/>
              <a:t> at peak hours. We</a:t>
            </a:r>
            <a:r>
              <a:rPr lang="en-US" baseline="0" dirty="0" smtClean="0"/>
              <a:t> will find the most energy efficient combination to provide sufficient capacity. </a:t>
            </a:r>
          </a:p>
          <a:p>
            <a:r>
              <a:rPr lang="en-US" baseline="0" dirty="0" smtClean="0"/>
              <a:t>Usually, it means that </a:t>
            </a:r>
            <a:r>
              <a:rPr lang="en-US" dirty="0" smtClean="0"/>
              <a:t>we find the minimum # of active </a:t>
            </a:r>
            <a:r>
              <a:rPr lang="en-US" dirty="0" err="1" smtClean="0"/>
              <a:t>BSes</a:t>
            </a:r>
            <a:r>
              <a:rPr lang="en-US" dirty="0" smtClean="0"/>
              <a:t> with sum capacity &gt;= loads.</a:t>
            </a:r>
          </a:p>
          <a:p>
            <a:endParaRPr lang="en-US" dirty="0" smtClean="0"/>
          </a:p>
          <a:p>
            <a:r>
              <a:rPr lang="en-US" dirty="0" smtClean="0"/>
              <a:t>[CLICK]</a:t>
            </a:r>
          </a:p>
          <a:p>
            <a:r>
              <a:rPr lang="en-US" dirty="0" smtClean="0"/>
              <a:t>Then,</a:t>
            </a:r>
            <a:r>
              <a:rPr lang="en-US" baseline="0" dirty="0" smtClean="0"/>
              <a:t> </a:t>
            </a:r>
            <a:r>
              <a:rPr lang="en-US" dirty="0" smtClean="0"/>
              <a:t>we look for </a:t>
            </a:r>
            <a:r>
              <a:rPr lang="en-US" dirty="0" err="1" smtClean="0"/>
              <a:t>Smin</a:t>
            </a:r>
            <a:r>
              <a:rPr lang="en-US" dirty="0" smtClean="0"/>
              <a:t> (subset of </a:t>
            </a:r>
            <a:r>
              <a:rPr lang="en-US" dirty="0" err="1" smtClean="0"/>
              <a:t>Smax</a:t>
            </a:r>
            <a:r>
              <a:rPr lang="en-US" dirty="0" smtClean="0"/>
              <a:t>) at idle hour. </a:t>
            </a:r>
            <a:r>
              <a:rPr lang="en-US" dirty="0" err="1" smtClean="0"/>
              <a:t>Smin</a:t>
            </a:r>
            <a:r>
              <a:rPr lang="en-US" baseline="0" dirty="0" smtClean="0"/>
              <a:t> must be the subset of </a:t>
            </a:r>
            <a:r>
              <a:rPr lang="en-US" baseline="0" dirty="0" err="1" smtClean="0"/>
              <a:t>Smax</a:t>
            </a:r>
            <a:r>
              <a:rPr lang="en-US" baseline="0" dirty="0" smtClean="0"/>
              <a:t>.</a:t>
            </a:r>
          </a:p>
          <a:p>
            <a:endParaRPr lang="en-US" baseline="0" dirty="0" smtClean="0"/>
          </a:p>
          <a:p>
            <a:r>
              <a:rPr lang="en-US" baseline="0" dirty="0" smtClean="0"/>
              <a:t>[CLICK]</a:t>
            </a:r>
          </a:p>
          <a:p>
            <a:r>
              <a:rPr lang="en-US" dirty="0" smtClean="0"/>
              <a:t>When traffic increases, we strictly require that the</a:t>
            </a:r>
            <a:r>
              <a:rPr lang="en-US" baseline="0" dirty="0" smtClean="0"/>
              <a:t> active set is the superset of the previous one and the subset of the maximal one.</a:t>
            </a:r>
          </a:p>
          <a:p>
            <a:r>
              <a:rPr lang="en-US" baseline="0" dirty="0" smtClean="0"/>
              <a:t>For example, here, we choose … … </a:t>
            </a:r>
          </a:p>
          <a:p>
            <a:r>
              <a:rPr lang="en-US" baseline="0" dirty="0" smtClean="0"/>
              <a:t>%%</a:t>
            </a:r>
            <a:r>
              <a:rPr lang="en-US" dirty="0" err="1" smtClean="0"/>
              <a:t>Smin</a:t>
            </a:r>
            <a:r>
              <a:rPr lang="en-US" dirty="0" smtClean="0"/>
              <a:t> &lt; St &lt; </a:t>
            </a:r>
            <a:r>
              <a:rPr lang="en-US" dirty="0" err="1" smtClean="0"/>
              <a:t>St+I</a:t>
            </a:r>
            <a:r>
              <a:rPr lang="en-US" dirty="0" smtClean="0"/>
              <a:t> &lt; </a:t>
            </a:r>
            <a:r>
              <a:rPr lang="en-US" dirty="0" err="1" smtClean="0"/>
              <a:t>Smax</a:t>
            </a:r>
            <a:r>
              <a:rPr lang="en-US" dirty="0" smtClean="0"/>
              <a:t>; and vice verse</a:t>
            </a:r>
          </a:p>
          <a:p>
            <a:endParaRPr lang="en-US" dirty="0" smtClean="0"/>
          </a:p>
          <a:p>
            <a:r>
              <a:rPr lang="en-US" dirty="0" smtClean="0"/>
              <a:t>Similarly,</a:t>
            </a:r>
            <a:r>
              <a:rPr lang="en-US" baseline="0" dirty="0" smtClean="0"/>
              <a:t> we can get active base station when traffic load decreases. </a:t>
            </a:r>
          </a:p>
          <a:p>
            <a:r>
              <a:rPr lang="en-US" baseline="0" dirty="0" smtClean="0"/>
              <a:t>This scheme works well because of the monotonic traffic pattern. Usually, traffic is first monotonically increasing and then monotonically decreasing.</a:t>
            </a:r>
            <a:endParaRPr lang="en-US" dirty="0" smtClean="0"/>
          </a:p>
          <a:p>
            <a:endParaRPr lang="en-US" baseline="0" dirty="0" smtClean="0"/>
          </a:p>
          <a:p>
            <a:r>
              <a:rPr lang="en-US" baseline="0" dirty="0" smtClean="0"/>
              <a:t> </a:t>
            </a:r>
            <a:endParaRPr lang="en-US" dirty="0" smtClean="0"/>
          </a:p>
          <a:p>
            <a:r>
              <a:rPr lang="en-US" dirty="0" smtClean="0"/>
              <a:t>==================================</a:t>
            </a:r>
          </a:p>
          <a:p>
            <a:r>
              <a:rPr lang="en-US" dirty="0" smtClean="0"/>
              <a:t>Now we need to decide what</a:t>
            </a:r>
            <a:r>
              <a:rPr lang="en-US" baseline="0" dirty="0" smtClean="0"/>
              <a:t> base station will be on or off and when to do that. </a:t>
            </a:r>
          </a:p>
          <a:p>
            <a:r>
              <a:rPr lang="en-US" baseline="0" dirty="0" smtClean="0"/>
              <a:t>However, it is a multiple-slot optimization problem. The complexity is high and the solution is usually unpractical.</a:t>
            </a:r>
          </a:p>
          <a:p>
            <a:endParaRPr lang="en-US" baseline="0" dirty="0" smtClean="0"/>
          </a:p>
          <a:p>
            <a:endParaRPr lang="en-US" baseline="0" dirty="0" smtClean="0"/>
          </a:p>
          <a:p>
            <a:r>
              <a:rPr lang="en-US" baseline="0" dirty="0" smtClean="0"/>
              <a:t>For example, it may involve frequent on/off switches, which does harm to device lifetime and is beyond the device capability.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[It is because frequent switch may do harm to device lifetime and also make the solution too complicated and fragile.]</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r>
              <a:rPr lang="en-US" baseline="0" dirty="0" smtClean="0"/>
              <a:t>Our one-slot selection is to decouple the time complexity. </a:t>
            </a:r>
          </a:p>
          <a:p>
            <a:r>
              <a:rPr lang="en-US" baseline="0" dirty="0" smtClean="0"/>
              <a:t>Each time, we select active base stations for one slot.</a:t>
            </a:r>
          </a:p>
          <a:p>
            <a:r>
              <a:rPr lang="en-US" baseline="0" dirty="0" smtClean="0"/>
              <a:t>To reduce the switching number, our heuristics is to make it smooth as much as possible. </a:t>
            </a:r>
          </a:p>
          <a:p>
            <a:r>
              <a:rPr lang="en-US" baseline="0" dirty="0" smtClean="0"/>
              <a:t> </a:t>
            </a:r>
            <a:endParaRPr lang="en-US" dirty="0" smtClean="0"/>
          </a:p>
          <a:p>
            <a:r>
              <a:rPr lang="en-US" dirty="0" smtClean="0"/>
              <a:t>The method is as follows. </a:t>
            </a:r>
          </a:p>
          <a:p>
            <a:r>
              <a:rPr lang="en-US" dirty="0" smtClean="0"/>
              <a:t>First, we find </a:t>
            </a:r>
            <a:r>
              <a:rPr lang="en-US" dirty="0" err="1" smtClean="0"/>
              <a:t>Smax</a:t>
            </a:r>
            <a:r>
              <a:rPr lang="en-US" dirty="0" smtClean="0"/>
              <a:t> at peak hours. We</a:t>
            </a:r>
            <a:r>
              <a:rPr lang="en-US" baseline="0" dirty="0" smtClean="0"/>
              <a:t> will find the most energy efficient combination to provide sufficient capacity. </a:t>
            </a:r>
          </a:p>
          <a:p>
            <a:r>
              <a:rPr lang="en-US" baseline="0" dirty="0" smtClean="0"/>
              <a:t>Usually, it means that </a:t>
            </a:r>
            <a:r>
              <a:rPr lang="en-US" dirty="0" smtClean="0"/>
              <a:t>we find the minimum # of active BSes with sum capacity &gt;= loads.</a:t>
            </a:r>
          </a:p>
          <a:p>
            <a:endParaRPr lang="en-US" dirty="0" smtClean="0"/>
          </a:p>
          <a:p>
            <a:r>
              <a:rPr lang="en-US" dirty="0" smtClean="0"/>
              <a:t>Then,</a:t>
            </a:r>
            <a:r>
              <a:rPr lang="en-US" baseline="0" dirty="0" smtClean="0"/>
              <a:t> </a:t>
            </a:r>
            <a:r>
              <a:rPr lang="en-US" dirty="0" smtClean="0"/>
              <a:t>we look for </a:t>
            </a:r>
            <a:r>
              <a:rPr lang="en-US" dirty="0" err="1" smtClean="0"/>
              <a:t>Smin</a:t>
            </a:r>
            <a:r>
              <a:rPr lang="en-US" dirty="0" smtClean="0"/>
              <a:t> (subset of </a:t>
            </a:r>
            <a:r>
              <a:rPr lang="en-US" dirty="0" err="1" smtClean="0"/>
              <a:t>Smax</a:t>
            </a:r>
            <a:r>
              <a:rPr lang="en-US" dirty="0" smtClean="0"/>
              <a:t>) at idle hour. </a:t>
            </a:r>
            <a:r>
              <a:rPr lang="en-US" dirty="0" err="1" smtClean="0"/>
              <a:t>Smin</a:t>
            </a:r>
            <a:r>
              <a:rPr lang="en-US" baseline="0" dirty="0" smtClean="0"/>
              <a:t> must be the subset of </a:t>
            </a:r>
            <a:r>
              <a:rPr lang="en-US" baseline="0" dirty="0" err="1" smtClean="0"/>
              <a:t>Smax</a:t>
            </a:r>
            <a:r>
              <a:rPr lang="en-US" baseline="0" dirty="0" smtClean="0"/>
              <a:t>.</a:t>
            </a:r>
          </a:p>
          <a:p>
            <a:endParaRPr lang="en-US" baseline="0" dirty="0" smtClean="0"/>
          </a:p>
          <a:p>
            <a:r>
              <a:rPr lang="en-US" dirty="0" smtClean="0"/>
              <a:t>When traffic increases, we strictly require that the</a:t>
            </a:r>
            <a:r>
              <a:rPr lang="en-US" baseline="0" dirty="0" smtClean="0"/>
              <a:t> active set is the superset of the previous one and the subset of the maximal one.</a:t>
            </a:r>
          </a:p>
          <a:p>
            <a:r>
              <a:rPr lang="en-US" baseline="0" dirty="0" smtClean="0"/>
              <a:t>For example, here, we choose … … </a:t>
            </a:r>
          </a:p>
          <a:p>
            <a:r>
              <a:rPr lang="en-US" baseline="0" dirty="0" smtClean="0"/>
              <a:t>%%</a:t>
            </a:r>
            <a:r>
              <a:rPr lang="en-US" dirty="0" err="1" smtClean="0"/>
              <a:t>Smin</a:t>
            </a:r>
            <a:r>
              <a:rPr lang="en-US" dirty="0" smtClean="0"/>
              <a:t> &lt; St &lt; </a:t>
            </a:r>
            <a:r>
              <a:rPr lang="en-US" dirty="0" err="1" smtClean="0"/>
              <a:t>St+I</a:t>
            </a:r>
            <a:r>
              <a:rPr lang="en-US" dirty="0" smtClean="0"/>
              <a:t> &lt; </a:t>
            </a:r>
            <a:r>
              <a:rPr lang="en-US" dirty="0" err="1" smtClean="0"/>
              <a:t>Smax</a:t>
            </a:r>
            <a:r>
              <a:rPr lang="en-US" dirty="0" smtClean="0"/>
              <a:t>; and vice verse</a:t>
            </a:r>
          </a:p>
          <a:p>
            <a:pPr lvl="1"/>
            <a:r>
              <a:rPr lang="en-US" dirty="0" smtClean="0"/>
              <a:t>Finally, we turn on/off each node at most ONCE per 24 hour</a:t>
            </a:r>
          </a:p>
          <a:p>
            <a:pPr lvl="1"/>
            <a:endParaRPr lang="en-US" dirty="0" smtClean="0"/>
          </a:p>
          <a:p>
            <a:pPr lvl="1"/>
            <a:r>
              <a:rPr lang="en-US" dirty="0" smtClean="0"/>
              <a:t>Note it may not be best</a:t>
            </a:r>
            <a:r>
              <a:rPr lang="en-US" baseline="0" dirty="0" smtClean="0"/>
              <a:t> to select active sets in the superset of </a:t>
            </a:r>
            <a:r>
              <a:rPr lang="en-US" baseline="0" dirty="0" err="1" smtClean="0"/>
              <a:t>Smax</a:t>
            </a:r>
            <a:r>
              <a:rPr lang="en-US" baseline="0" dirty="0" smtClean="0"/>
              <a:t> for the sake of energy efficiency. But it may reduce the number of switch. (device lifetime, operation simplicity etc). It works quite well because </a:t>
            </a:r>
            <a:r>
              <a:rPr lang="en-US" dirty="0" smtClean="0"/>
              <a:t>because of  two monotonic traffic patterns. (first monotonically increases and then monotonically decreases)</a:t>
            </a:r>
          </a:p>
          <a:p>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21</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How</a:t>
            </a:r>
            <a:r>
              <a:rPr lang="en-US" baseline="0" dirty="0" smtClean="0"/>
              <a:t> well it works.</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22</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leverage</a:t>
            </a:r>
            <a:r>
              <a:rPr lang="en-US" baseline="0" dirty="0" smtClean="0"/>
              <a:t> the existing 3G technology to implement our design.) </a:t>
            </a:r>
          </a:p>
          <a:p>
            <a:endParaRPr lang="en-US" baseline="0" dirty="0" smtClean="0"/>
          </a:p>
          <a:p>
            <a:r>
              <a:rPr lang="en-US" baseline="0" dirty="0" smtClean="0"/>
              <a:t>When neighbor base stations are about to turn off, </a:t>
            </a:r>
          </a:p>
          <a:p>
            <a:r>
              <a:rPr lang="en-US" baseline="0" dirty="0" smtClean="0"/>
              <a:t>for example, here, base station 2 </a:t>
            </a:r>
          </a:p>
          <a:p>
            <a:r>
              <a:rPr lang="en-US" baseline="0" dirty="0" smtClean="0"/>
              <a:t>(click) turns off, base station 1 and 3 will expand their coverage to cover the original zone 2.</a:t>
            </a:r>
          </a:p>
          <a:p>
            <a:r>
              <a:rPr lang="en-US" baseline="0" dirty="0" smtClean="0"/>
              <a:t> Here, we use cell breathing technique (existing in 3G standard) to change the coverage.</a:t>
            </a:r>
          </a:p>
          <a:p>
            <a:endParaRPr lang="en-US" baseline="0" dirty="0" smtClean="0"/>
          </a:p>
          <a:p>
            <a:r>
              <a:rPr lang="en-US" baseline="0" dirty="0" smtClean="0"/>
              <a:t>[Click]</a:t>
            </a:r>
          </a:p>
          <a:p>
            <a:r>
              <a:rPr lang="en-US" baseline="0" dirty="0" smtClean="0"/>
              <a:t>Before Base stations turn off, it has to migrate the ongoing traffic into other active base stations.</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The mobile client is associated to base station 2. [Click] </a:t>
            </a:r>
          </a:p>
          <a:p>
            <a:r>
              <a:rPr lang="en-US" baseline="0" dirty="0" smtClean="0"/>
              <a:t>When 2 plans to turn off, it will handoff it to its neighbor base station, here, 1.</a:t>
            </a:r>
          </a:p>
          <a:p>
            <a:endParaRPr lang="en-US" baseline="0" dirty="0" smtClean="0"/>
          </a:p>
          <a:p>
            <a:r>
              <a:rPr lang="en-US" baseline="0" dirty="0" smtClean="0"/>
              <a:t>This handoff is triggered by network and no change is needed at mobile clients.</a:t>
            </a:r>
          </a:p>
          <a:p>
            <a:r>
              <a:rPr lang="en-US" baseline="0" dirty="0" smtClean="0"/>
              <a:t>  </a:t>
            </a:r>
          </a:p>
          <a:p>
            <a:r>
              <a:rPr lang="en-US" baseline="0" dirty="0" smtClean="0"/>
              <a:t>After all the mobile clients are served by other active base stations, this base station can turn off. </a:t>
            </a:r>
          </a:p>
          <a:p>
            <a:r>
              <a:rPr lang="en-US" baseline="0" dirty="0" smtClean="0"/>
              <a:t>[or into sleep mode]</a:t>
            </a:r>
          </a:p>
          <a:p>
            <a:endParaRPr lang="en-US" baseline="0" dirty="0" smtClean="0"/>
          </a:p>
          <a:p>
            <a:r>
              <a:rPr lang="en-US" baseline="0" dirty="0" smtClean="0"/>
              <a:t>RNC (remote network controller) can act as the coordinator.</a:t>
            </a:r>
          </a:p>
          <a:p>
            <a:pPr marL="0" marR="0" lvl="1" indent="0" algn="l" defTabSz="457200" rtl="0" eaLnBrk="1" fontAlgn="auto" latinLnBrk="0" hangingPunct="1">
              <a:lnSpc>
                <a:spcPct val="100000"/>
              </a:lnSpc>
              <a:spcBef>
                <a:spcPts val="0"/>
              </a:spcBef>
              <a:spcAft>
                <a:spcPts val="0"/>
              </a:spcAft>
              <a:buClrTx/>
              <a:buSzTx/>
              <a:buFontTx/>
              <a:buNone/>
              <a:tabLst/>
              <a:defRPr/>
            </a:pPr>
            <a:r>
              <a:rPr kumimoji="0" lang="en-US" sz="2300" b="0" i="0" u="none" strike="noStrike" kern="1200" cap="none" spc="0" normalizeH="0" baseline="0" noProof="0" dirty="0" smtClean="0">
                <a:ln>
                  <a:noFill/>
                </a:ln>
                <a:solidFill>
                  <a:schemeClr val="tx2"/>
                </a:solidFill>
                <a:effectLst/>
                <a:uLnTx/>
                <a:uFillTx/>
                <a:latin typeface="+mn-lt"/>
                <a:ea typeface="+mn-ea"/>
                <a:cs typeface="+mn-cs"/>
              </a:rPr>
              <a:t>e.g. manage BS grids, Update and distribute ON/OFF map</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23</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How</a:t>
            </a:r>
            <a:r>
              <a:rPr lang="en-US" baseline="0" dirty="0" smtClean="0"/>
              <a:t> well it works.</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24</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This is the</a:t>
            </a:r>
            <a:r>
              <a:rPr lang="en-US" sz="1200" kern="1200" baseline="0" dirty="0" smtClean="0">
                <a:solidFill>
                  <a:schemeClr val="tx1"/>
                </a:solidFill>
                <a:latin typeface="+mn-lt"/>
                <a:ea typeface="+mn-ea"/>
                <a:cs typeface="+mn-cs"/>
              </a:rPr>
              <a:t> result of energy saving in four regions.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[Click]</a:t>
            </a: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First, significant power saving is feasible. In a dense</a:t>
            </a:r>
            <a:r>
              <a:rPr lang="en-US" sz="1200" kern="1200" baseline="0" dirty="0" smtClean="0">
                <a:solidFill>
                  <a:schemeClr val="tx1"/>
                </a:solidFill>
                <a:latin typeface="+mn-lt"/>
                <a:ea typeface="+mn-ea"/>
                <a:cs typeface="+mn-cs"/>
              </a:rPr>
              <a:t> area, like  region 1, it can reach about 50%.</a:t>
            </a:r>
          </a:p>
          <a:p>
            <a:r>
              <a:rPr lang="en-US" sz="1200" kern="1200" baseline="0" dirty="0" smtClean="0">
                <a:solidFill>
                  <a:schemeClr val="tx1"/>
                </a:solidFill>
                <a:latin typeface="+mn-lt"/>
                <a:ea typeface="+mn-ea"/>
                <a:cs typeface="+mn-cs"/>
              </a:rPr>
              <a:t> </a:t>
            </a:r>
          </a:p>
          <a:p>
            <a:r>
              <a:rPr lang="en-US" sz="1200" kern="1200" baseline="0" dirty="0" smtClean="0">
                <a:solidFill>
                  <a:schemeClr val="tx1"/>
                </a:solidFill>
                <a:latin typeface="+mn-lt"/>
                <a:ea typeface="+mn-ea"/>
                <a:cs typeface="+mn-cs"/>
              </a:rPr>
              <a:t>[Click]</a:t>
            </a:r>
          </a:p>
          <a:p>
            <a:r>
              <a:rPr lang="en-US" sz="1200" kern="1200" baseline="0" dirty="0" smtClean="0">
                <a:solidFill>
                  <a:schemeClr val="tx1"/>
                </a:solidFill>
                <a:latin typeface="+mn-lt"/>
                <a:ea typeface="+mn-ea"/>
                <a:cs typeface="+mn-cs"/>
              </a:rPr>
              <a:t>We compare the power saving in different regions and at different time. </a:t>
            </a:r>
          </a:p>
          <a:p>
            <a:r>
              <a:rPr lang="en-US" sz="1200" kern="1200" baseline="0" dirty="0" smtClean="0">
                <a:solidFill>
                  <a:schemeClr val="tx1"/>
                </a:solidFill>
                <a:latin typeface="+mn-lt"/>
                <a:ea typeface="+mn-ea"/>
                <a:cs typeface="+mn-cs"/>
              </a:rPr>
              <a:t>Energy saving gain is much larger in denser area rather than in sparse areas. Spatial diversity can lead to about 30% gain difference.</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min/max power saving gain appear at </a:t>
            </a:r>
            <a:r>
              <a:rPr lang="en-US" sz="1200" kern="1200" baseline="0" dirty="0" err="1" smtClean="0">
                <a:solidFill>
                  <a:schemeClr val="tx1"/>
                </a:solidFill>
                <a:latin typeface="+mn-lt"/>
                <a:ea typeface="+mn-ea"/>
                <a:cs typeface="+mn-cs"/>
              </a:rPr>
              <a:t>daytime(peak</a:t>
            </a:r>
            <a:r>
              <a:rPr lang="en-US" sz="1200" kern="1200" baseline="0" dirty="0" smtClean="0">
                <a:solidFill>
                  <a:schemeClr val="tx1"/>
                </a:solidFill>
                <a:latin typeface="+mn-lt"/>
                <a:ea typeface="+mn-ea"/>
                <a:cs typeface="+mn-cs"/>
              </a:rPr>
              <a:t> hours) and </a:t>
            </a:r>
            <a:r>
              <a:rPr lang="en-US" sz="1200" kern="1200" baseline="0" dirty="0" err="1" smtClean="0">
                <a:solidFill>
                  <a:schemeClr val="tx1"/>
                </a:solidFill>
                <a:latin typeface="+mn-lt"/>
                <a:ea typeface="+mn-ea"/>
                <a:cs typeface="+mn-cs"/>
              </a:rPr>
              <a:t>night(idle</a:t>
            </a:r>
            <a:r>
              <a:rPr lang="en-US" sz="1200" kern="1200" baseline="0" dirty="0" smtClean="0">
                <a:solidFill>
                  <a:schemeClr val="tx1"/>
                </a:solidFill>
                <a:latin typeface="+mn-lt"/>
                <a:ea typeface="+mn-ea"/>
                <a:cs typeface="+mn-cs"/>
              </a:rPr>
              <a:t> hours). </a:t>
            </a:r>
          </a:p>
          <a:p>
            <a:r>
              <a:rPr lang="en-US" sz="1200" kern="1200" baseline="0" dirty="0" smtClean="0">
                <a:solidFill>
                  <a:schemeClr val="tx1"/>
                </a:solidFill>
                <a:latin typeface="+mn-lt"/>
                <a:ea typeface="+mn-ea"/>
                <a:cs typeface="+mn-cs"/>
              </a:rPr>
              <a:t>It is clearly seen that temporal diversity can lead to 30-40% difference. </a:t>
            </a:r>
          </a:p>
          <a:p>
            <a:r>
              <a:rPr lang="en-US" sz="1200" kern="1200" baseline="0" dirty="0" smtClean="0">
                <a:solidFill>
                  <a:schemeClr val="tx1"/>
                </a:solidFill>
                <a:latin typeface="+mn-lt"/>
                <a:ea typeface="+mn-ea"/>
                <a:cs typeface="+mn-cs"/>
              </a:rPr>
              <a:t> </a:t>
            </a:r>
          </a:p>
          <a:p>
            <a:r>
              <a:rPr lang="en-US" sz="1200" kern="1200" dirty="0" smtClean="0">
                <a:solidFill>
                  <a:schemeClr val="tx1"/>
                </a:solidFill>
                <a:latin typeface="+mn-lt"/>
                <a:ea typeface="+mn-ea"/>
                <a:cs typeface="+mn-cs"/>
              </a:rPr>
              <a:t>Besides,</a:t>
            </a:r>
            <a:r>
              <a:rPr lang="en-US" sz="1200" kern="1200" baseline="0" dirty="0" smtClean="0">
                <a:solidFill>
                  <a:schemeClr val="tx1"/>
                </a:solidFill>
                <a:latin typeface="+mn-lt"/>
                <a:ea typeface="+mn-ea"/>
                <a:cs typeface="+mn-cs"/>
              </a:rPr>
              <a:t> the power saving gain at peak hours are still high in region 1. It shows that </a:t>
            </a: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time multiplexing is the main contributing factor for such a gain. It</a:t>
            </a:r>
            <a:r>
              <a:rPr lang="en-US" sz="1200" kern="1200" baseline="0" dirty="0" smtClean="0">
                <a:solidFill>
                  <a:schemeClr val="tx1"/>
                </a:solidFill>
                <a:latin typeface="+mn-lt"/>
                <a:ea typeface="+mn-ea"/>
                <a:cs typeface="+mn-cs"/>
              </a:rPr>
              <a:t> hasn’t been noticed before. </a:t>
            </a:r>
          </a:p>
          <a:p>
            <a:r>
              <a:rPr lang="en-US" sz="1200" kern="1200" baseline="0" dirty="0" smtClean="0">
                <a:solidFill>
                  <a:schemeClr val="tx1"/>
                </a:solidFill>
                <a:latin typeface="+mn-lt"/>
                <a:ea typeface="+mn-ea"/>
                <a:cs typeface="+mn-cs"/>
              </a:rPr>
              <a:t>[we can exploit multiplexing gain to save power]</a:t>
            </a:r>
          </a:p>
          <a:p>
            <a:endParaRPr lang="en-US" sz="1200" kern="1200" baseline="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p>
          <a:p>
            <a:r>
              <a:rPr lang="en-US" sz="1200" kern="1200" baseline="0" dirty="0" smtClean="0">
                <a:solidFill>
                  <a:schemeClr val="tx1"/>
                </a:solidFill>
                <a:latin typeface="+mn-lt"/>
                <a:ea typeface="+mn-ea"/>
                <a:cs typeface="+mn-cs"/>
              </a:rPr>
              <a:t> </a:t>
            </a:r>
          </a:p>
          <a:p>
            <a:r>
              <a:rPr lang="en-US" sz="1200" kern="1200" baseline="0" dirty="0" smtClean="0">
                <a:solidFill>
                  <a:schemeClr val="tx1"/>
                </a:solidFill>
                <a:latin typeface="+mn-lt"/>
                <a:ea typeface="+mn-ea"/>
                <a:cs typeface="+mn-cs"/>
              </a:rPr>
              <a:t>Compared the min and max power saving gain, we learn that </a:t>
            </a:r>
            <a:r>
              <a:rPr lang="en-US" sz="1200" kern="1200" dirty="0" smtClean="0">
                <a:solidFill>
                  <a:schemeClr val="tx1"/>
                </a:solidFill>
                <a:latin typeface="+mn-lt"/>
                <a:ea typeface="+mn-ea"/>
                <a:cs typeface="+mn-cs"/>
              </a:rPr>
              <a:t>power-saving gain mainly depends on traffic diversity.</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Fourth, our results also reveals a downside of our scheme. Due to occasional unavailability of spare capacity, some user requests may be denied. Our detailed trace analysis shows that our profiling scheme fails to catch such rare-case traffic surge in its profile envelope, thus leading to transient overload beyond the provisioned capacity.  </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25</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We</a:t>
            </a:r>
            <a:r>
              <a:rPr lang="en-US" sz="1200" kern="1200" baseline="0" dirty="0" smtClean="0">
                <a:solidFill>
                  <a:schemeClr val="tx1"/>
                </a:solidFill>
                <a:latin typeface="+mn-lt"/>
                <a:ea typeface="+mn-ea"/>
                <a:cs typeface="+mn-cs"/>
              </a:rPr>
              <a:t> also study the negative impacts on mobile clients.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When some </a:t>
            </a:r>
            <a:r>
              <a:rPr lang="en-US" sz="1200" kern="1200" baseline="0" dirty="0" err="1" smtClean="0">
                <a:solidFill>
                  <a:schemeClr val="tx1"/>
                </a:solidFill>
                <a:latin typeface="+mn-lt"/>
                <a:ea typeface="+mn-ea"/>
                <a:cs typeface="+mn-cs"/>
              </a:rPr>
              <a:t>Bses</a:t>
            </a:r>
            <a:r>
              <a:rPr lang="en-US" sz="1200" kern="1200" baseline="0" dirty="0" smtClean="0">
                <a:solidFill>
                  <a:schemeClr val="tx1"/>
                </a:solidFill>
                <a:latin typeface="+mn-lt"/>
                <a:ea typeface="+mn-ea"/>
                <a:cs typeface="+mn-cs"/>
              </a:rPr>
              <a:t> turn off, the transmission range may increase and increase energy for uplink transmission at mobile terminals.</a:t>
            </a:r>
          </a:p>
          <a:p>
            <a:r>
              <a:rPr lang="en-US" sz="1200" kern="1200" baseline="0" dirty="0" smtClean="0">
                <a:solidFill>
                  <a:schemeClr val="tx1"/>
                </a:solidFill>
                <a:latin typeface="+mn-lt"/>
                <a:ea typeface="+mn-ea"/>
                <a:cs typeface="+mn-cs"/>
              </a:rPr>
              <a:t>However, the negative impact is not that big.</a:t>
            </a:r>
          </a:p>
          <a:p>
            <a:r>
              <a:rPr lang="en-US" sz="1200" kern="1200" baseline="0" dirty="0" smtClean="0">
                <a:solidFill>
                  <a:schemeClr val="tx1"/>
                </a:solidFill>
                <a:latin typeface="+mn-lt"/>
                <a:ea typeface="+mn-ea"/>
                <a:cs typeface="+mn-cs"/>
              </a:rPr>
              <a:t>First, uplink is a small portion of mobile traffic.</a:t>
            </a:r>
          </a:p>
          <a:p>
            <a:r>
              <a:rPr lang="en-US" sz="1200" kern="1200" baseline="0" dirty="0" smtClean="0">
                <a:solidFill>
                  <a:schemeClr val="tx1"/>
                </a:solidFill>
                <a:latin typeface="+mn-lt"/>
                <a:ea typeface="+mn-ea"/>
                <a:cs typeface="+mn-cs"/>
              </a:rPr>
              <a:t>Second, the example in Region 1 shows that distance change is bounded to 1KM in the worst case.</a:t>
            </a:r>
          </a:p>
          <a:p>
            <a:r>
              <a:rPr lang="en-US" sz="1200" kern="1200" baseline="0" dirty="0" smtClean="0">
                <a:solidFill>
                  <a:schemeClr val="tx1"/>
                </a:solidFill>
                <a:latin typeface="+mn-lt"/>
                <a:ea typeface="+mn-ea"/>
                <a:cs typeface="+mn-cs"/>
              </a:rPr>
              <a:t>( can be ignorable at the daytime and it is still bounded to 1KM at night. )</a:t>
            </a:r>
          </a:p>
          <a:p>
            <a:endParaRPr lang="en-US" sz="1200" kern="1200" baseline="0" dirty="0" smtClean="0">
              <a:solidFill>
                <a:schemeClr val="tx1"/>
              </a:solidFill>
              <a:latin typeface="+mn-lt"/>
              <a:ea typeface="+mn-ea"/>
              <a:cs typeface="+mn-cs"/>
            </a:endParaRP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It also implies that our scheme can turn off fewer base stations to reduce the negative effects on mobile clients. </a:t>
            </a:r>
          </a:p>
          <a:p>
            <a:r>
              <a:rPr lang="en-US" sz="1200" kern="1200" baseline="0" dirty="0" smtClean="0">
                <a:solidFill>
                  <a:schemeClr val="tx1"/>
                </a:solidFill>
                <a:latin typeface="+mn-lt"/>
                <a:ea typeface="+mn-ea"/>
                <a:cs typeface="+mn-cs"/>
              </a:rPr>
              <a:t>After all, we have achieved high power saving gain, already.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We notice that it only affect the uplink </a:t>
            </a:r>
            <a:r>
              <a:rPr lang="en-US" sz="1200" kern="1200" dirty="0" smtClean="0">
                <a:solidFill>
                  <a:schemeClr val="tx1"/>
                </a:solidFill>
                <a:latin typeface="+mn-lt"/>
                <a:ea typeface="+mn-ea"/>
                <a:cs typeface="+mn-cs"/>
              </a:rPr>
              <a:t>transmissions. But it</a:t>
            </a:r>
            <a:r>
              <a:rPr lang="en-US" sz="1200" kern="1200" baseline="0" dirty="0" smtClean="0">
                <a:solidFill>
                  <a:schemeClr val="tx1"/>
                </a:solidFill>
                <a:latin typeface="+mn-lt"/>
                <a:ea typeface="+mn-ea"/>
                <a:cs typeface="+mn-cs"/>
              </a:rPr>
              <a:t> is less severe as we think. First, the downlink is dominant. The uplink traffic is relatively light. </a:t>
            </a:r>
          </a:p>
          <a:p>
            <a:r>
              <a:rPr lang="en-US" sz="1200" kern="1200" baseline="0" dirty="0" smtClean="0">
                <a:solidFill>
                  <a:schemeClr val="tx1"/>
                </a:solidFill>
                <a:latin typeface="+mn-lt"/>
                <a:ea typeface="+mn-ea"/>
                <a:cs typeface="+mn-cs"/>
              </a:rPr>
              <a:t>Secondly, the transmission range increase is not that big. </a:t>
            </a:r>
          </a:p>
          <a:p>
            <a:r>
              <a:rPr lang="en-US" sz="1200" kern="1200" baseline="0" dirty="0" smtClean="0">
                <a:solidFill>
                  <a:schemeClr val="tx1"/>
                </a:solidFill>
                <a:latin typeface="+mn-lt"/>
                <a:ea typeface="+mn-ea"/>
                <a:cs typeface="+mn-cs"/>
              </a:rPr>
              <a:t>This picture shows that distance change in region 1. You can see at peak hours, (about 60% BS ON), distance change is ignorable for most mobile clients.</a:t>
            </a:r>
          </a:p>
          <a:p>
            <a:r>
              <a:rPr lang="en-US" sz="1200" kern="1200" baseline="0" dirty="0" smtClean="0">
                <a:solidFill>
                  <a:schemeClr val="tx1"/>
                </a:solidFill>
                <a:latin typeface="+mn-lt"/>
                <a:ea typeface="+mn-ea"/>
                <a:cs typeface="+mn-cs"/>
              </a:rPr>
              <a:t> Even at light, the change is smaller than 1 KM. Usually, our mobile phone can handle it because in rural area, the transmission range is usually larger than 1 KM.</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It also implies that we may be less aggressive. So far, our solution is to reduce BS as many as we can. The power saving gain is </a:t>
            </a:r>
            <a:r>
              <a:rPr lang="en-US" sz="1200" kern="1200" baseline="0" dirty="0" err="1" smtClean="0">
                <a:solidFill>
                  <a:schemeClr val="tx1"/>
                </a:solidFill>
                <a:latin typeface="+mn-lt"/>
                <a:ea typeface="+mn-ea"/>
                <a:cs typeface="+mn-cs"/>
              </a:rPr>
              <a:t>signficant</a:t>
            </a:r>
            <a:r>
              <a:rPr lang="en-US" sz="1200" kern="1200" baseline="0" dirty="0" smtClean="0">
                <a:solidFill>
                  <a:schemeClr val="tx1"/>
                </a:solidFill>
                <a:latin typeface="+mn-lt"/>
                <a:ea typeface="+mn-ea"/>
                <a:cs typeface="+mn-cs"/>
              </a:rPr>
              <a:t>, and of course, we can adjust it for the tradeoff of energy efficiency and other performance.</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However, its impact on the client device is not as severe as it appears. First, the uplink traffic volume is far less than the downlink, which is dominant. The uplink-to-downlink traffic ratio is about 1:8 in the Internet, and 3G networks have similar ratios observed from our traces. Second, the transmission range-extended BSes are conceptually equivalent to the BSes deployed in rural areas, which have larger coverage. Current client devices do not seem to experience severe energy penalty in rural areas. Finally, mobile users are more likely to be uniformly distributed around their serving BSes. Therefore, only a fraction of users will increase their power for uplink transmissions, as shown next.</a:t>
            </a:r>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26</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a:t>
            </a:r>
            <a:r>
              <a:rPr lang="en-US" baseline="0" dirty="0" smtClean="0"/>
              <a:t> are some insights and lessons I learn.</a:t>
            </a:r>
          </a:p>
          <a:p>
            <a:endParaRPr lang="en-US" baseline="0" dirty="0" smtClean="0"/>
          </a:p>
          <a:p>
            <a:r>
              <a:rPr lang="en-US" baseline="0" dirty="0" smtClean="0"/>
              <a:t>First, it is feasible to build a simple and practical green cellular infrastructure. The key is to enhance coordination among neighbor base stations.  </a:t>
            </a:r>
          </a:p>
          <a:p>
            <a:r>
              <a:rPr lang="en-US" baseline="0" dirty="0" smtClean="0"/>
              <a:t>I believe that such function will be enhanced. Actually, in advanced LTE technology, </a:t>
            </a:r>
            <a:r>
              <a:rPr lang="en-US" baseline="0" dirty="0" err="1" smtClean="0"/>
              <a:t>CoMP</a:t>
            </a:r>
            <a:r>
              <a:rPr lang="en-US" baseline="0" dirty="0" smtClean="0"/>
              <a:t> ( </a:t>
            </a:r>
            <a:r>
              <a:rPr lang="en-US" dirty="0" err="1" smtClean="0"/>
              <a:t>CoMP</a:t>
            </a:r>
            <a:r>
              <a:rPr lang="en-US" dirty="0" smtClean="0"/>
              <a:t>, coordinated</a:t>
            </a:r>
            <a:r>
              <a:rPr lang="en-US" baseline="0" dirty="0" smtClean="0"/>
              <a:t> </a:t>
            </a:r>
            <a:r>
              <a:rPr lang="en-US" dirty="0" err="1" smtClean="0"/>
              <a:t>multiplepoint</a:t>
            </a:r>
            <a:r>
              <a:rPr lang="en-US" dirty="0" smtClean="0"/>
              <a:t> transmission and reception) is proposed.</a:t>
            </a:r>
          </a:p>
          <a:p>
            <a:endParaRPr lang="en-US" dirty="0" smtClean="0"/>
          </a:p>
          <a:p>
            <a:r>
              <a:rPr lang="en-US" dirty="0" smtClean="0"/>
              <a:t>Second,</a:t>
            </a:r>
            <a:r>
              <a:rPr lang="en-US" baseline="0" dirty="0" smtClean="0"/>
              <a:t> we can exploit inherent diversity and even inject artificial diversity to a big system to achieve EP over non-EP nodes. This principle is not only applicable to cellular network, it also make senses in data centers, grid computing, internet, sensor network, and other forms of systems. It is also the beauty of scale. </a:t>
            </a:r>
          </a:p>
          <a:p>
            <a:endParaRPr lang="en-US" baseline="0" dirty="0" smtClean="0"/>
          </a:p>
          <a:p>
            <a:r>
              <a:rPr lang="en-US" baseline="0" dirty="0" smtClean="0"/>
              <a:t>The lessons I have learnt is to keep it simple</a:t>
            </a:r>
          </a:p>
          <a:p>
            <a:endParaRPr lang="en-US" baseline="0" dirty="0" smtClean="0"/>
          </a:p>
          <a:p>
            <a:r>
              <a:rPr lang="en-US" baseline="0" dirty="0" smtClean="0"/>
              <a:t>Though the theoretical analysis can provide solid results and it may be easier to get a publication. </a:t>
            </a:r>
          </a:p>
          <a:p>
            <a:r>
              <a:rPr lang="en-US" baseline="0" dirty="0" smtClean="0"/>
              <a:t>However, The operator will care more if it is simple and effective. </a:t>
            </a:r>
          </a:p>
          <a:p>
            <a:r>
              <a:rPr lang="en-US" baseline="0" dirty="0" smtClean="0"/>
              <a:t>Keep it simple and it may be deployed and then it is possible to create big impacts. </a:t>
            </a:r>
          </a:p>
          <a:p>
            <a:endParaRPr lang="en-US" baseline="0" dirty="0" smtClean="0"/>
          </a:p>
          <a:p>
            <a:r>
              <a:rPr lang="en-US" baseline="0" dirty="0" smtClean="0"/>
              <a:t>(I don’t mean it is not important to learn the potential of one solution. Actually the theoretical analysis may guide our work. But the practical solutions can be applied and have impacts. Usually the practical one is the simple one.)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838798ED-5641-E144-B0C5-18E43CD86774}"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914400" y="6355080"/>
            <a:ext cx="1984248" cy="365760"/>
          </a:xfrm>
          <a:prstGeom prst="rect">
            <a:avLst/>
          </a:prstGeom>
        </p:spPr>
        <p:txBody>
          <a:bodyPr/>
          <a:lstStyle>
            <a:lvl1pPr algn="l">
              <a:defRPr sz="1400"/>
            </a:lvl1pPr>
          </a:lstStyle>
          <a:p>
            <a:r>
              <a:rPr lang="en-US" sz="1600" smtClean="0"/>
              <a:t>Mobicom 2011</a:t>
            </a:r>
            <a:endParaRPr lang="en-US" sz="1600" dirty="0"/>
          </a:p>
        </p:txBody>
      </p:sp>
      <p:sp>
        <p:nvSpPr>
          <p:cNvPr id="17" name="Footer Placeholder 16"/>
          <p:cNvSpPr>
            <a:spLocks noGrp="1"/>
          </p:cNvSpPr>
          <p:nvPr>
            <p:ph type="ftr" sz="quarter" idx="11"/>
          </p:nvPr>
        </p:nvSpPr>
        <p:spPr>
          <a:xfrm>
            <a:off x="2898648" y="6355080"/>
            <a:ext cx="3806952" cy="365760"/>
          </a:xfrm>
          <a:prstGeom prst="rect">
            <a:avLst/>
          </a:prstGeom>
        </p:spPr>
        <p:txBody>
          <a:bodyPr/>
          <a:lstStyle>
            <a:lvl1pPr algn="ctr">
              <a:defRPr/>
            </a:lvl1pPr>
          </a:lstStyle>
          <a:p>
            <a:r>
              <a:rPr lang="en-US" smtClean="0"/>
              <a:t>C Peng (UCLA)</a:t>
            </a:r>
            <a:endParaRPr lang="en-US" dirty="0"/>
          </a:p>
        </p:txBody>
      </p:sp>
      <p:sp>
        <p:nvSpPr>
          <p:cNvPr id="29" name="Slide Number Placeholder 28"/>
          <p:cNvSpPr>
            <a:spLocks noGrp="1"/>
          </p:cNvSpPr>
          <p:nvPr>
            <p:ph type="sldNum" sz="quarter" idx="12"/>
          </p:nvPr>
        </p:nvSpPr>
        <p:spPr>
          <a:xfrm>
            <a:off x="7010400" y="6355080"/>
            <a:ext cx="1219200" cy="365760"/>
          </a:xfrm>
          <a:prstGeom prst="rect">
            <a:avLst/>
          </a:prstGeom>
        </p:spPr>
        <p:txBody>
          <a:bodyPr/>
          <a:lstStyle>
            <a:lvl1pPr algn="r">
              <a:defRPr/>
            </a:lvl1pPr>
          </a:lstStyle>
          <a:p>
            <a:fld id="{EA7C8D44-3667-46F6-9772-CC52308E2A7F}" type="slidenum">
              <a:rPr lang="en-US" smtClean="0"/>
              <a:pPr/>
              <a:t>‹#›</a:t>
            </a:fld>
            <a:endParaRPr lang="en-US" dirty="0"/>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12"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3"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7"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12"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4"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8"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9"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0" y="6356350"/>
            <a:ext cx="2289048" cy="365760"/>
          </a:xfrm>
          <a:prstGeom prst="rect">
            <a:avLst/>
          </a:prstGeom>
        </p:spPr>
        <p:txBody>
          <a:bodyPr/>
          <a:lstStyle/>
          <a:p>
            <a:r>
              <a:rPr lang="en-US" smtClean="0"/>
              <a:t>Mobicom 2011</a:t>
            </a:r>
            <a:endParaRPr lang="en-US"/>
          </a:p>
        </p:txBody>
      </p:sp>
      <p:sp>
        <p:nvSpPr>
          <p:cNvPr id="3" name="Footer Placeholder 2"/>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4" name="Slide Number Placeholder 3"/>
          <p:cNvSpPr>
            <a:spLocks noGrp="1"/>
          </p:cNvSpPr>
          <p:nvPr>
            <p:ph type="sldNum" sz="quarter" idx="12"/>
          </p:nvPr>
        </p:nvSpPr>
        <p:spPr>
          <a:xfrm>
            <a:off x="612648" y="6356350"/>
            <a:ext cx="1981200" cy="365760"/>
          </a:xfrm>
          <a:prstGeom prst="rect">
            <a:avLst/>
          </a:prstGeom>
        </p:spPr>
        <p:txBody>
          <a:bodyPr/>
          <a:lstStyle/>
          <a:p>
            <a:fld id="{EA7C8D44-3667-46F6-9772-CC52308E2A7F}" type="slidenum">
              <a:rPr kumimoji="0" lang="en-US" smtClean="0"/>
              <a:pPr/>
              <a:t>‹#›</a:t>
            </a:fld>
            <a:endParaRPr kumimoji="0"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13"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4"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12"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3"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8"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9"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Date Placeholder 4"/>
          <p:cNvSpPr>
            <a:spLocks noGrp="1"/>
          </p:cNvSpPr>
          <p:nvPr>
            <p:ph type="dt" sz="half" idx="10"/>
          </p:nvPr>
        </p:nvSpPr>
        <p:spPr>
          <a:xfrm>
            <a:off x="609600" y="6356350"/>
            <a:ext cx="2289048" cy="365760"/>
          </a:xfrm>
          <a:prstGeom prst="rect">
            <a:avLst/>
          </a:prstGeom>
        </p:spPr>
        <p:txBody>
          <a:bodyPr/>
          <a:lstStyle/>
          <a:p>
            <a:r>
              <a:rPr lang="en-US" smtClean="0"/>
              <a:t>Mobicom 2011</a:t>
            </a:r>
            <a:endParaRPr lang="en-US" dirty="0"/>
          </a:p>
        </p:txBody>
      </p:sp>
      <p:sp>
        <p:nvSpPr>
          <p:cNvPr id="11" name="Footer Placeholder 5"/>
          <p:cNvSpPr>
            <a:spLocks noGrp="1"/>
          </p:cNvSpPr>
          <p:nvPr>
            <p:ph type="ftr" sz="quarter" idx="11"/>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2" name="Slide Number Placeholder 6"/>
          <p:cNvSpPr>
            <a:spLocks noGrp="1"/>
          </p:cNvSpPr>
          <p:nvPr>
            <p:ph type="sldNum" sz="quarter" idx="12"/>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rgbClr val="638CAE"/>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lumMod val="75000"/>
              </a:schemeClr>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TextBox 11"/>
          <p:cNvSpPr txBox="1"/>
          <p:nvPr userDrawn="1"/>
        </p:nvSpPr>
        <p:spPr>
          <a:xfrm>
            <a:off x="7154440" y="11668"/>
            <a:ext cx="1456160" cy="369332"/>
          </a:xfrm>
          <a:prstGeom prst="rect">
            <a:avLst/>
          </a:prstGeom>
          <a:noFill/>
        </p:spPr>
        <p:txBody>
          <a:bodyPr wrap="square" rtlCol="0">
            <a:spAutoFit/>
          </a:bodyPr>
          <a:lstStyle/>
          <a:p>
            <a:r>
              <a:rPr lang="en-US" b="0" dirty="0" smtClean="0">
                <a:solidFill>
                  <a:srgbClr val="008000"/>
                </a:solidFill>
              </a:rPr>
              <a:t>UCLA</a:t>
            </a:r>
            <a:r>
              <a:rPr lang="en-US" b="0" baseline="0" dirty="0" smtClean="0">
                <a:solidFill>
                  <a:srgbClr val="008000"/>
                </a:solidFill>
              </a:rPr>
              <a:t> </a:t>
            </a:r>
            <a:r>
              <a:rPr lang="en-US" b="0" baseline="0" dirty="0" err="1" smtClean="0">
                <a:solidFill>
                  <a:srgbClr val="008000"/>
                </a:solidFill>
              </a:rPr>
              <a:t>WiNG</a:t>
            </a:r>
            <a:endParaRPr lang="en-US" b="0" dirty="0">
              <a:solidFill>
                <a:srgbClr val="008000"/>
              </a:solidFill>
            </a:endParaRPr>
          </a:p>
        </p:txBody>
      </p:sp>
      <p:sp>
        <p:nvSpPr>
          <p:cNvPr id="15" name="Date Placeholder 4"/>
          <p:cNvSpPr>
            <a:spLocks noGrp="1"/>
          </p:cNvSpPr>
          <p:nvPr>
            <p:ph type="dt" sz="half" idx="2"/>
          </p:nvPr>
        </p:nvSpPr>
        <p:spPr>
          <a:xfrm>
            <a:off x="609600" y="6356350"/>
            <a:ext cx="2289048" cy="365760"/>
          </a:xfrm>
          <a:prstGeom prst="rect">
            <a:avLst/>
          </a:prstGeom>
        </p:spPr>
        <p:txBody>
          <a:bodyPr/>
          <a:lstStyle/>
          <a:p>
            <a:r>
              <a:rPr lang="en-US" smtClean="0"/>
              <a:t>Mobicom 2011</a:t>
            </a:r>
            <a:endParaRPr lang="en-US" dirty="0"/>
          </a:p>
        </p:txBody>
      </p:sp>
      <p:sp>
        <p:nvSpPr>
          <p:cNvPr id="16" name="Footer Placeholder 5"/>
          <p:cNvSpPr>
            <a:spLocks noGrp="1"/>
          </p:cNvSpPr>
          <p:nvPr>
            <p:ph type="ftr" sz="quarter" idx="3"/>
          </p:nvPr>
        </p:nvSpPr>
        <p:spPr>
          <a:xfrm>
            <a:off x="2898648" y="6356350"/>
            <a:ext cx="3505200" cy="365760"/>
          </a:xfrm>
          <a:prstGeom prst="rect">
            <a:avLst/>
          </a:prstGeom>
        </p:spPr>
        <p:txBody>
          <a:bodyPr/>
          <a:lstStyle>
            <a:lvl1pPr algn="ctr">
              <a:defRPr/>
            </a:lvl1pPr>
          </a:lstStyle>
          <a:p>
            <a:r>
              <a:rPr lang="en-US" smtClean="0"/>
              <a:t>C Peng (UCLA)</a:t>
            </a:r>
            <a:endParaRPr lang="en-US" dirty="0"/>
          </a:p>
        </p:txBody>
      </p:sp>
      <p:sp>
        <p:nvSpPr>
          <p:cNvPr id="17" name="Slide Number Placeholder 6"/>
          <p:cNvSpPr>
            <a:spLocks noGrp="1"/>
          </p:cNvSpPr>
          <p:nvPr>
            <p:ph type="sldNum" sz="quarter" idx="4"/>
          </p:nvPr>
        </p:nvSpPr>
        <p:spPr>
          <a:xfrm>
            <a:off x="6692646" y="6356350"/>
            <a:ext cx="1981200" cy="365760"/>
          </a:xfrm>
          <a:prstGeom prst="rect">
            <a:avLst/>
          </a:prstGeom>
        </p:spPr>
        <p:txBody>
          <a:bodyPr/>
          <a:lstStyle>
            <a:lvl1pPr algn="r">
              <a:defRPr/>
            </a:lvl1pPr>
          </a:lstStyle>
          <a:p>
            <a:fld id="{EA7C8D44-3667-46F6-9772-CC52308E2A7F}" type="slidenum">
              <a:rPr lang="en-US" smtClean="0"/>
              <a:pPr/>
              <a:t>‹#›</a:t>
            </a:fld>
            <a:endParaRPr lang="en-US"/>
          </a:p>
        </p:txBody>
      </p:sp>
      <p:pic>
        <p:nvPicPr>
          <p:cNvPr id="19" name="Picture 18" descr="greenbs-icon4-deepgreen.emf"/>
          <p:cNvPicPr>
            <a:picLocks noChangeAspect="1"/>
          </p:cNvPicPr>
          <p:nvPr userDrawn="1"/>
        </p:nvPicPr>
        <p:blipFill>
          <a:blip r:embed="rId13"/>
          <a:stretch>
            <a:fillRect/>
          </a:stretch>
        </p:blipFill>
        <p:spPr>
          <a:xfrm>
            <a:off x="8522473" y="0"/>
            <a:ext cx="621527" cy="7112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rtl="0" eaLnBrk="1" latinLnBrk="0" hangingPunct="1">
        <a:spcBef>
          <a:spcPct val="0"/>
        </a:spcBef>
        <a:buNone/>
        <a:defRPr kumimoji="0" sz="3200" kern="1200">
          <a:solidFill>
            <a:srgbClr val="008000"/>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6.xml"/><Relationship Id="rId7" Type="http://schemas.openxmlformats.org/officeDocument/2006/relationships/oleObject" Target="../embeddings/oleObject3.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8.png"/><Relationship Id="rId4" Type="http://schemas.openxmlformats.org/officeDocument/2006/relationships/oleObject" Target="../embeddings/oleObject1.bin"/><Relationship Id="rId9"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3" Type="http://schemas.openxmlformats.org/officeDocument/2006/relationships/image" Target="../media/image9.pd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6.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d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df"/><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d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pd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image" Target="../media/image15.emf"/><Relationship Id="rId4" Type="http://schemas.openxmlformats.org/officeDocument/2006/relationships/image" Target="../media/image16.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notesSlide" Target="../notesSlides/notesSlide18.xml"/><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d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914400"/>
            <a:ext cx="8763000" cy="2057400"/>
          </a:xfrm>
        </p:spPr>
        <p:txBody>
          <a:bodyPr>
            <a:normAutofit/>
          </a:bodyPr>
          <a:lstStyle/>
          <a:p>
            <a:pPr algn="l"/>
            <a:r>
              <a:rPr lang="en-US" b="1" dirty="0" smtClean="0">
                <a:solidFill>
                  <a:srgbClr val="008000"/>
                </a:solidFill>
              </a:rPr>
              <a:t/>
            </a:r>
            <a:br>
              <a:rPr lang="en-US" b="1" dirty="0" smtClean="0">
                <a:solidFill>
                  <a:srgbClr val="008000"/>
                </a:solidFill>
              </a:rPr>
            </a:br>
            <a:r>
              <a:rPr lang="en-US" b="1" dirty="0" smtClean="0">
                <a:solidFill>
                  <a:srgbClr val="008000"/>
                </a:solidFill>
              </a:rPr>
              <a:t>Traffic-Driven Power Saving in Operational 3G Cellular Networks</a:t>
            </a:r>
            <a:r>
              <a:rPr lang="en-US" b="1" dirty="0" smtClean="0"/>
              <a:t/>
            </a:r>
            <a:br>
              <a:rPr lang="en-US" b="1" dirty="0" smtClean="0"/>
            </a:br>
            <a:r>
              <a:rPr lang="en-US" b="1" dirty="0" smtClean="0">
                <a:solidFill>
                  <a:srgbClr val="008000"/>
                </a:solidFill>
              </a:rPr>
              <a:t> </a:t>
            </a:r>
            <a:endParaRPr lang="en-US" b="1" dirty="0">
              <a:solidFill>
                <a:srgbClr val="008000"/>
              </a:solidFill>
            </a:endParaRPr>
          </a:p>
        </p:txBody>
      </p:sp>
      <p:sp>
        <p:nvSpPr>
          <p:cNvPr id="4" name="Subtitle 3"/>
          <p:cNvSpPr>
            <a:spLocks noGrp="1"/>
          </p:cNvSpPr>
          <p:nvPr>
            <p:ph type="subTitle" idx="1"/>
          </p:nvPr>
        </p:nvSpPr>
        <p:spPr/>
        <p:txBody>
          <a:bodyPr>
            <a:normAutofit fontScale="70000" lnSpcReduction="20000"/>
          </a:bodyPr>
          <a:lstStyle/>
          <a:p>
            <a:r>
              <a:rPr lang="en-US" dirty="0" smtClean="0"/>
              <a:t>ACM </a:t>
            </a:r>
            <a:r>
              <a:rPr lang="en-US" dirty="0" err="1" smtClean="0"/>
              <a:t>Mobicom</a:t>
            </a:r>
            <a:r>
              <a:rPr lang="en-US" dirty="0" smtClean="0"/>
              <a:t> 2011</a:t>
            </a:r>
          </a:p>
          <a:p>
            <a:r>
              <a:rPr lang="en-US" dirty="0" smtClean="0"/>
              <a:t>Las Vegas, Nevada, USA</a:t>
            </a:r>
            <a:endParaRPr lang="en-US" dirty="0"/>
          </a:p>
        </p:txBody>
      </p:sp>
      <p:sp>
        <p:nvSpPr>
          <p:cNvPr id="7" name="Subtitle 3"/>
          <p:cNvSpPr txBox="1">
            <a:spLocks/>
          </p:cNvSpPr>
          <p:nvPr/>
        </p:nvSpPr>
        <p:spPr>
          <a:xfrm>
            <a:off x="990600" y="3733800"/>
            <a:ext cx="7086600" cy="1066800"/>
          </a:xfrm>
          <a:prstGeom prst="rect">
            <a:avLst/>
          </a:prstGeom>
        </p:spPr>
        <p:txBody>
          <a:bodyPr vert="horz">
            <a:normAutofit fontScale="77500" lnSpcReduction="20000"/>
          </a:bodyPr>
          <a:lstStyle/>
          <a:p>
            <a:pPr marL="0" marR="0" lvl="0" indent="0" algn="r" defTabSz="914400" rtl="0" eaLnBrk="1" fontAlgn="auto" latinLnBrk="0" hangingPunct="1">
              <a:lnSpc>
                <a:spcPct val="100000"/>
              </a:lnSpc>
              <a:spcBef>
                <a:spcPts val="600"/>
              </a:spcBef>
              <a:spcAft>
                <a:spcPts val="0"/>
              </a:spcAft>
              <a:buClr>
                <a:schemeClr val="accent1"/>
              </a:buClr>
              <a:buSzPct val="76000"/>
              <a:buFont typeface="Wingdings 3"/>
              <a:buNone/>
              <a:tabLst/>
              <a:defRPr/>
            </a:pPr>
            <a:r>
              <a:rPr kumimoji="0" lang="en-US" sz="2000" b="1" i="0" u="none" strike="noStrike" kern="1200" cap="none" spc="0" normalizeH="0" baseline="0" noProof="0" dirty="0" smtClean="0">
                <a:ln>
                  <a:noFill/>
                </a:ln>
                <a:solidFill>
                  <a:schemeClr val="tx2"/>
                </a:solidFill>
                <a:effectLst/>
                <a:uLnTx/>
                <a:uFillTx/>
                <a:latin typeface="+mj-lt"/>
                <a:ea typeface="+mj-ea"/>
                <a:cs typeface="+mj-cs"/>
              </a:rPr>
              <a:t>Chunyi Peng</a:t>
            </a: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1</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a:t>
            </a:r>
            <a:r>
              <a:rPr kumimoji="0" lang="en-US" sz="2000" b="0" i="0" u="none" strike="noStrike" kern="1200" cap="none" spc="0" normalizeH="0" baseline="0" noProof="0" dirty="0" err="1" smtClean="0">
                <a:ln>
                  <a:noFill/>
                </a:ln>
                <a:solidFill>
                  <a:schemeClr val="tx2"/>
                </a:solidFill>
                <a:effectLst/>
                <a:uLnTx/>
                <a:uFillTx/>
                <a:latin typeface="+mj-lt"/>
                <a:ea typeface="+mj-ea"/>
                <a:cs typeface="+mj-cs"/>
              </a:rPr>
              <a:t>Suk</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-Bok Lee</a:t>
            </a: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1</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a:t>
            </a:r>
            <a:r>
              <a:rPr kumimoji="0" lang="en-US" sz="2000" b="0" i="0" u="none" strike="noStrike" kern="1200" cap="none" spc="0" normalizeH="0" baseline="0" noProof="0" dirty="0" err="1" smtClean="0">
                <a:ln>
                  <a:noFill/>
                </a:ln>
                <a:solidFill>
                  <a:schemeClr val="tx2"/>
                </a:solidFill>
                <a:effectLst/>
                <a:uLnTx/>
                <a:uFillTx/>
                <a:latin typeface="+mj-lt"/>
                <a:ea typeface="+mj-ea"/>
                <a:cs typeface="+mj-cs"/>
              </a:rPr>
              <a:t>Songwu</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Lu</a:t>
            </a: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1</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a:t>
            </a:r>
            <a:r>
              <a:rPr kumimoji="0" lang="en-US" sz="2000" b="0" i="0" u="none" strike="noStrike" kern="1200" cap="none" spc="0" normalizeH="0" baseline="0" noProof="0" dirty="0" err="1" smtClean="0">
                <a:ln>
                  <a:noFill/>
                </a:ln>
                <a:solidFill>
                  <a:schemeClr val="tx2"/>
                </a:solidFill>
                <a:effectLst/>
                <a:uLnTx/>
                <a:uFillTx/>
                <a:latin typeface="+mj-lt"/>
                <a:ea typeface="+mj-ea"/>
                <a:cs typeface="+mj-cs"/>
              </a:rPr>
              <a:t>Haiyun</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a:t>
            </a:r>
            <a:r>
              <a:rPr kumimoji="0" lang="en-US" sz="2000" b="0" i="0" u="none" strike="noStrike" kern="1200" cap="none" spc="0" normalizeH="0" baseline="0" noProof="0" dirty="0" err="1" smtClean="0">
                <a:ln>
                  <a:noFill/>
                </a:ln>
                <a:solidFill>
                  <a:schemeClr val="tx2"/>
                </a:solidFill>
                <a:effectLst/>
                <a:uLnTx/>
                <a:uFillTx/>
                <a:latin typeface="+mj-lt"/>
                <a:ea typeface="+mj-ea"/>
                <a:cs typeface="+mj-cs"/>
              </a:rPr>
              <a:t>Luo</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a:t>
            </a:r>
            <a:r>
              <a:rPr kumimoji="0" lang="en-US" sz="2000" b="0" i="0" u="none" strike="noStrike" kern="1200" cap="none" spc="0" normalizeH="0" baseline="0" noProof="0" dirty="0" err="1" smtClean="0">
                <a:ln>
                  <a:noFill/>
                </a:ln>
                <a:solidFill>
                  <a:schemeClr val="tx2"/>
                </a:solidFill>
                <a:effectLst/>
                <a:uLnTx/>
                <a:uFillTx/>
                <a:latin typeface="+mj-lt"/>
                <a:ea typeface="+mj-ea"/>
                <a:cs typeface="+mj-cs"/>
              </a:rPr>
              <a:t>Hewu</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 Li</a:t>
            </a: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2</a:t>
            </a:r>
            <a:endParaRPr kumimoji="0" lang="en-US" sz="2000" b="0" i="0" u="none" strike="noStrike" kern="1200" cap="none" spc="0" normalizeH="0" baseline="0" noProof="0" dirty="0" smtClean="0">
              <a:ln>
                <a:noFill/>
              </a:ln>
              <a:solidFill>
                <a:schemeClr val="tx2"/>
              </a:solidFill>
              <a:effectLst/>
              <a:uLnTx/>
              <a:uFillTx/>
              <a:latin typeface="+mj-lt"/>
              <a:ea typeface="+mj-ea"/>
              <a:cs typeface="+mj-cs"/>
            </a:endParaRPr>
          </a:p>
          <a:p>
            <a:pPr marL="0" marR="0" lvl="0" indent="0" algn="r" defTabSz="914400" rtl="0" eaLnBrk="1" fontAlgn="auto" latinLnBrk="0" hangingPunct="1">
              <a:lnSpc>
                <a:spcPct val="100000"/>
              </a:lnSpc>
              <a:spcBef>
                <a:spcPts val="600"/>
              </a:spcBef>
              <a:spcAft>
                <a:spcPts val="0"/>
              </a:spcAft>
              <a:buClr>
                <a:schemeClr val="accent1"/>
              </a:buClr>
              <a:buSzPct val="76000"/>
              <a:buFont typeface="Wingdings 3"/>
              <a:buNone/>
              <a:tabLst/>
              <a:defRPr/>
            </a:pP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1</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University of California, Los Angeles</a:t>
            </a:r>
          </a:p>
          <a:p>
            <a:pPr marL="0" marR="0" lvl="0" indent="0" algn="r" defTabSz="914400" rtl="0" eaLnBrk="1" fontAlgn="auto" latinLnBrk="0" hangingPunct="1">
              <a:lnSpc>
                <a:spcPct val="100000"/>
              </a:lnSpc>
              <a:spcBef>
                <a:spcPts val="600"/>
              </a:spcBef>
              <a:spcAft>
                <a:spcPts val="0"/>
              </a:spcAft>
              <a:buClr>
                <a:schemeClr val="accent1"/>
              </a:buClr>
              <a:buSzPct val="76000"/>
              <a:buFont typeface="Wingdings 3"/>
              <a:buNone/>
              <a:tabLst/>
              <a:defRPr/>
            </a:pPr>
            <a:r>
              <a:rPr kumimoji="0" lang="en-US" sz="2000" b="1" i="0" u="none" strike="noStrike" kern="1200" cap="none" spc="0" normalizeH="0" baseline="30000" noProof="0" dirty="0" smtClean="0">
                <a:ln>
                  <a:noFill/>
                </a:ln>
                <a:solidFill>
                  <a:schemeClr val="tx2"/>
                </a:solidFill>
                <a:effectLst/>
                <a:uLnTx/>
                <a:uFillTx/>
                <a:latin typeface="+mj-lt"/>
                <a:ea typeface="+mj-ea"/>
                <a:cs typeface="+mj-cs"/>
              </a:rPr>
              <a:t>2</a:t>
            </a:r>
            <a:r>
              <a:rPr kumimoji="0" lang="en-US" sz="2000" b="0" i="0" u="none" strike="noStrike" kern="1200" cap="none" spc="0" normalizeH="0" baseline="0" noProof="0" dirty="0" smtClean="0">
                <a:ln>
                  <a:noFill/>
                </a:ln>
                <a:solidFill>
                  <a:schemeClr val="tx2"/>
                </a:solidFill>
                <a:effectLst/>
                <a:uLnTx/>
                <a:uFillTx/>
                <a:latin typeface="+mj-lt"/>
                <a:ea typeface="+mj-ea"/>
                <a:cs typeface="+mj-cs"/>
              </a:rPr>
              <a:t>Tsinghua University</a:t>
            </a:r>
            <a:endParaRPr kumimoji="0" lang="en-US" sz="20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Surging Energy Consumption in 2G/3G</a:t>
            </a:r>
            <a:endParaRPr lang="en-US" dirty="0"/>
          </a:p>
        </p:txBody>
      </p:sp>
      <p:sp>
        <p:nvSpPr>
          <p:cNvPr id="3" name="Content Placeholder 2"/>
          <p:cNvSpPr>
            <a:spLocks noGrp="1"/>
          </p:cNvSpPr>
          <p:nvPr>
            <p:ph sz="quarter" idx="1"/>
          </p:nvPr>
        </p:nvSpPr>
        <p:spPr/>
        <p:txBody>
          <a:bodyPr/>
          <a:lstStyle/>
          <a:p>
            <a:r>
              <a:rPr lang="en-US" b="1" dirty="0" smtClean="0"/>
              <a:t>0.5% </a:t>
            </a:r>
            <a:r>
              <a:rPr lang="en-US" dirty="0" smtClean="0"/>
              <a:t>of world-wide electricity by cellular networks in 2008 [</a:t>
            </a:r>
            <a:r>
              <a:rPr lang="en-US" dirty="0" err="1" smtClean="0"/>
              <a:t>Fettweis</a:t>
            </a:r>
            <a:r>
              <a:rPr lang="en-US" dirty="0" smtClean="0"/>
              <a:t>]</a:t>
            </a:r>
          </a:p>
          <a:p>
            <a:pPr lvl="1"/>
            <a:r>
              <a:rPr lang="en-US" dirty="0" smtClean="0"/>
              <a:t>~124Twh in 2011 (expected) [ABI] </a:t>
            </a:r>
          </a:p>
          <a:p>
            <a:pPr lvl="1"/>
            <a:r>
              <a:rPr lang="en-US" sz="2400" dirty="0" smtClean="0"/>
              <a:t>CO</a:t>
            </a:r>
            <a:r>
              <a:rPr lang="en-US" sz="2400" baseline="-25000" dirty="0" smtClean="0"/>
              <a:t>2</a:t>
            </a:r>
            <a:r>
              <a:rPr lang="en-US" sz="2400" dirty="0" smtClean="0"/>
              <a:t> emission, comparable to ¼ by cars </a:t>
            </a:r>
            <a:endParaRPr lang="en-US" sz="2400" baseline="-25000" dirty="0" smtClean="0"/>
          </a:p>
          <a:p>
            <a:pPr lvl="1"/>
            <a:r>
              <a:rPr lang="en-US" sz="2400" dirty="0" smtClean="0"/>
              <a:t>Operation cost, e.g.,  $1.5B by China Mobile in 2009</a:t>
            </a:r>
          </a:p>
          <a:p>
            <a:pPr lvl="1">
              <a:buNone/>
            </a:pPr>
            <a:r>
              <a:rPr lang="en-US" dirty="0" smtClean="0"/>
              <a:t> </a:t>
            </a:r>
          </a:p>
          <a:p>
            <a:pPr lvl="1">
              <a:buNone/>
            </a:pPr>
            <a:endParaRPr lang="en-US" baseline="-25000" dirty="0" smtClean="0"/>
          </a:p>
          <a:p>
            <a:r>
              <a:rPr lang="en-US" dirty="0" smtClean="0"/>
              <a:t>Rising energy consumption at 16-20%/year </a:t>
            </a:r>
          </a:p>
          <a:p>
            <a:pPr lvl="1"/>
            <a:r>
              <a:rPr lang="en-US" sz="2400" dirty="0" smtClean="0"/>
              <a:t>Moore’s law: 2x power every 4~5 years by 2030</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2</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
        <p:nvSpPr>
          <p:cNvPr id="10" name="Rectangle 9"/>
          <p:cNvSpPr/>
          <p:nvPr/>
        </p:nvSpPr>
        <p:spPr>
          <a:xfrm>
            <a:off x="304800" y="5715000"/>
            <a:ext cx="8839200" cy="523220"/>
          </a:xfrm>
          <a:prstGeom prst="rect">
            <a:avLst/>
          </a:prstGeom>
        </p:spPr>
        <p:txBody>
          <a:bodyPr wrap="square">
            <a:spAutoFit/>
          </a:bodyPr>
          <a:lstStyle/>
          <a:p>
            <a:r>
              <a:rPr lang="en-US" sz="1200" dirty="0" smtClean="0"/>
              <a:t>[</a:t>
            </a:r>
            <a:r>
              <a:rPr lang="en-US" sz="1400" dirty="0" err="1" smtClean="0"/>
              <a:t>Fettweis</a:t>
            </a:r>
            <a:r>
              <a:rPr lang="en-US" sz="1400" dirty="0" smtClean="0"/>
              <a:t>]: G. </a:t>
            </a:r>
            <a:r>
              <a:rPr lang="en-US" sz="1400" dirty="0" err="1" smtClean="0"/>
              <a:t>Fettweis</a:t>
            </a:r>
            <a:r>
              <a:rPr lang="en-US" sz="1400" dirty="0" smtClean="0"/>
              <a:t> and E. Zimmermann, ICT energy consumption-trends and challenges, WPMC’08.</a:t>
            </a:r>
          </a:p>
          <a:p>
            <a:r>
              <a:rPr lang="en-US" sz="1400" dirty="0" smtClean="0"/>
              <a:t>[ABI]: ABI Research. Mobile networks go green–minimizing power consumption and leveraging renewable energy, 2008.</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Energy Consumption in Cellular Networks</a:t>
            </a:r>
            <a:endParaRPr lang="en-US" dirty="0"/>
          </a:p>
        </p:txBody>
      </p:sp>
      <p:pic>
        <p:nvPicPr>
          <p:cNvPr id="19" name="Picture 18" descr="3g-arch-oral.jpg"/>
          <p:cNvPicPr>
            <a:picLocks noChangeAspect="1"/>
          </p:cNvPicPr>
          <p:nvPr/>
        </p:nvPicPr>
        <p:blipFill>
          <a:blip r:embed="rId3"/>
          <a:stretch>
            <a:fillRect/>
          </a:stretch>
        </p:blipFill>
        <p:spPr>
          <a:xfrm>
            <a:off x="457200" y="2017932"/>
            <a:ext cx="8496300" cy="2514600"/>
          </a:xfrm>
          <a:prstGeom prst="rect">
            <a:avLst/>
          </a:prstGeom>
        </p:spPr>
      </p:pic>
      <p:sp>
        <p:nvSpPr>
          <p:cNvPr id="12" name="Rectangle 11"/>
          <p:cNvSpPr/>
          <p:nvPr/>
        </p:nvSpPr>
        <p:spPr>
          <a:xfrm>
            <a:off x="533400" y="1836863"/>
            <a:ext cx="8153400" cy="209643"/>
          </a:xfrm>
          <a:prstGeom prst="rect">
            <a:avLst/>
          </a:prstGeom>
          <a:gradFill flip="none" rotWithShape="1">
            <a:gsLst>
              <a:gs pos="0">
                <a:schemeClr val="accent6">
                  <a:lumMod val="75000"/>
                </a:schemeClr>
              </a:gs>
              <a:gs pos="100000">
                <a:srgbClr val="FFFFFF"/>
              </a:gs>
            </a:gsLst>
            <a:lin ang="10800000" scaled="0"/>
            <a:tileRect/>
          </a:gradFill>
          <a:ln/>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457200" y="1484531"/>
            <a:ext cx="2212848" cy="646331"/>
          </a:xfrm>
          <a:prstGeom prst="rect">
            <a:avLst/>
          </a:prstGeom>
        </p:spPr>
        <p:txBody>
          <a:bodyPr wrap="square">
            <a:spAutoFit/>
          </a:bodyPr>
          <a:lstStyle/>
          <a:p>
            <a:r>
              <a:rPr lang="en-US" b="1" dirty="0" smtClean="0">
                <a:solidFill>
                  <a:srgbClr val="000000"/>
                </a:solidFill>
              </a:rPr>
              <a:t>0.1w </a:t>
            </a:r>
          </a:p>
          <a:p>
            <a:r>
              <a:rPr lang="en-US" b="1" dirty="0" smtClean="0">
                <a:solidFill>
                  <a:srgbClr val="000000"/>
                </a:solidFill>
              </a:rPr>
              <a:t>  X 5B = 0.5GW</a:t>
            </a:r>
            <a:endParaRPr lang="en-US" dirty="0">
              <a:solidFill>
                <a:srgbClr val="000000"/>
              </a:solidFill>
            </a:endParaRPr>
          </a:p>
        </p:txBody>
      </p:sp>
      <p:sp>
        <p:nvSpPr>
          <p:cNvPr id="14" name="Rectangle 13"/>
          <p:cNvSpPr/>
          <p:nvPr/>
        </p:nvSpPr>
        <p:spPr>
          <a:xfrm>
            <a:off x="2971799" y="1484531"/>
            <a:ext cx="1828801" cy="646331"/>
          </a:xfrm>
          <a:prstGeom prst="rect">
            <a:avLst/>
          </a:prstGeom>
        </p:spPr>
        <p:txBody>
          <a:bodyPr wrap="square">
            <a:spAutoFit/>
          </a:bodyPr>
          <a:lstStyle/>
          <a:p>
            <a:r>
              <a:rPr lang="en-US" b="1" dirty="0" smtClean="0">
                <a:solidFill>
                  <a:srgbClr val="000000"/>
                </a:solidFill>
              </a:rPr>
              <a:t>1~3kw</a:t>
            </a:r>
          </a:p>
          <a:p>
            <a:r>
              <a:rPr lang="en-US" b="1" dirty="0" smtClean="0">
                <a:solidFill>
                  <a:srgbClr val="000000"/>
                </a:solidFill>
              </a:rPr>
              <a:t>  X 4M = 8GW</a:t>
            </a:r>
            <a:endParaRPr lang="en-US" dirty="0">
              <a:solidFill>
                <a:srgbClr val="000000"/>
              </a:solidFill>
            </a:endParaRPr>
          </a:p>
        </p:txBody>
      </p:sp>
      <p:sp>
        <p:nvSpPr>
          <p:cNvPr id="15" name="Rectangle 14"/>
          <p:cNvSpPr/>
          <p:nvPr/>
        </p:nvSpPr>
        <p:spPr>
          <a:xfrm>
            <a:off x="6324600" y="1447800"/>
            <a:ext cx="2362200" cy="646331"/>
          </a:xfrm>
          <a:prstGeom prst="rect">
            <a:avLst/>
          </a:prstGeom>
        </p:spPr>
        <p:txBody>
          <a:bodyPr wrap="square">
            <a:spAutoFit/>
          </a:bodyPr>
          <a:lstStyle/>
          <a:p>
            <a:r>
              <a:rPr lang="en-US" b="1" dirty="0" smtClean="0">
                <a:solidFill>
                  <a:srgbClr val="000000"/>
                </a:solidFill>
              </a:rPr>
              <a:t>10kw</a:t>
            </a:r>
          </a:p>
          <a:p>
            <a:r>
              <a:rPr lang="en-US" b="1" dirty="0" smtClean="0">
                <a:solidFill>
                  <a:srgbClr val="000000"/>
                </a:solidFill>
              </a:rPr>
              <a:t>     X 10K = 0.1GW</a:t>
            </a:r>
            <a:endParaRPr lang="en-US" dirty="0">
              <a:solidFill>
                <a:srgbClr val="000000"/>
              </a:solidFill>
            </a:endParaRPr>
          </a:p>
        </p:txBody>
      </p:sp>
      <p:sp>
        <p:nvSpPr>
          <p:cNvPr id="26" name="Rectangle 25"/>
          <p:cNvSpPr/>
          <p:nvPr/>
        </p:nvSpPr>
        <p:spPr>
          <a:xfrm>
            <a:off x="3810000" y="4495800"/>
            <a:ext cx="2971800" cy="646331"/>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b="1" dirty="0" smtClean="0">
                <a:solidFill>
                  <a:srgbClr val="000000"/>
                </a:solidFill>
              </a:rPr>
              <a:t>&gt;90% (~99%)</a:t>
            </a:r>
          </a:p>
          <a:p>
            <a:pPr algn="ctr"/>
            <a:r>
              <a:rPr lang="en-US" b="1" dirty="0" smtClean="0">
                <a:solidFill>
                  <a:srgbClr val="000000"/>
                </a:solidFill>
              </a:rPr>
              <a:t>Cellular Infrastructure</a:t>
            </a:r>
          </a:p>
          <a:p>
            <a:endParaRPr lang="en-US" dirty="0">
              <a:solidFill>
                <a:srgbClr val="000000"/>
              </a:solidFill>
            </a:endParaRPr>
          </a:p>
        </p:txBody>
      </p:sp>
      <p:sp>
        <p:nvSpPr>
          <p:cNvPr id="29" name="Rectangle 28"/>
          <p:cNvSpPr/>
          <p:nvPr/>
        </p:nvSpPr>
        <p:spPr>
          <a:xfrm>
            <a:off x="228600" y="4495800"/>
            <a:ext cx="1981200" cy="646331"/>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b="1" dirty="0" smtClean="0">
                <a:solidFill>
                  <a:schemeClr val="tx1"/>
                </a:solidFill>
              </a:rPr>
              <a:t> &lt;10% (~1%)</a:t>
            </a:r>
          </a:p>
          <a:p>
            <a:pPr algn="ctr"/>
            <a:r>
              <a:rPr lang="en-US" b="1" dirty="0" smtClean="0">
                <a:solidFill>
                  <a:schemeClr val="tx1"/>
                </a:solidFill>
              </a:rPr>
              <a:t>Mobile Terminals</a:t>
            </a:r>
          </a:p>
          <a:p>
            <a:endParaRPr lang="en-US" dirty="0"/>
          </a:p>
        </p:txBody>
      </p:sp>
      <p:sp>
        <p:nvSpPr>
          <p:cNvPr id="30" name="Rectangle 29"/>
          <p:cNvSpPr/>
          <p:nvPr/>
        </p:nvSpPr>
        <p:spPr>
          <a:xfrm>
            <a:off x="2514600" y="4948029"/>
            <a:ext cx="2286000" cy="461665"/>
          </a:xfrm>
          <a:prstGeom prst="rect">
            <a:avLst/>
          </a:prstGeom>
        </p:spPr>
        <p:txBody>
          <a:bodyPr wrap="square">
            <a:spAutoFit/>
          </a:bodyPr>
          <a:lstStyle/>
          <a:p>
            <a:pPr algn="ctr"/>
            <a:r>
              <a:rPr lang="en-US" sz="2400" b="1" dirty="0" smtClean="0">
                <a:solidFill>
                  <a:srgbClr val="FF0000"/>
                </a:solidFill>
              </a:rPr>
              <a:t>~80% at BS</a:t>
            </a:r>
            <a:endParaRPr lang="en-US" sz="2400" b="1" dirty="0" smtClean="0">
              <a:solidFill>
                <a:schemeClr val="bg1"/>
              </a:solidFill>
            </a:endParaRPr>
          </a:p>
        </p:txBody>
      </p:sp>
      <p:sp>
        <p:nvSpPr>
          <p:cNvPr id="16" name="Rectangle 15"/>
          <p:cNvSpPr/>
          <p:nvPr/>
        </p:nvSpPr>
        <p:spPr>
          <a:xfrm>
            <a:off x="1143000" y="5562600"/>
            <a:ext cx="6858000"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800" b="1" dirty="0" smtClean="0">
                <a:solidFill>
                  <a:srgbClr val="000000"/>
                </a:solidFill>
              </a:rPr>
              <a:t>The key to green 3G is on BS network </a:t>
            </a:r>
            <a:endParaRPr lang="en-US" sz="3200" b="1" dirty="0">
              <a:solidFill>
                <a:srgbClr val="000000"/>
              </a:solidFill>
            </a:endParaRPr>
          </a:p>
        </p:txBody>
      </p:sp>
      <p:sp>
        <p:nvSpPr>
          <p:cNvPr id="18" name="Date Placeholder 17"/>
          <p:cNvSpPr>
            <a:spLocks noGrp="1"/>
          </p:cNvSpPr>
          <p:nvPr>
            <p:ph type="dt" sz="half" idx="10"/>
          </p:nvPr>
        </p:nvSpPr>
        <p:spPr/>
        <p:txBody>
          <a:bodyPr/>
          <a:lstStyle/>
          <a:p>
            <a:r>
              <a:rPr lang="en-US" smtClean="0"/>
              <a:t>Mobicom 2011</a:t>
            </a:r>
            <a:endParaRPr lang="en-US" dirty="0"/>
          </a:p>
        </p:txBody>
      </p:sp>
      <p:sp>
        <p:nvSpPr>
          <p:cNvPr id="20" name="Slide Number Placeholder 19"/>
          <p:cNvSpPr>
            <a:spLocks noGrp="1"/>
          </p:cNvSpPr>
          <p:nvPr>
            <p:ph type="sldNum" sz="quarter" idx="12"/>
          </p:nvPr>
        </p:nvSpPr>
        <p:spPr/>
        <p:txBody>
          <a:bodyPr/>
          <a:lstStyle/>
          <a:p>
            <a:fld id="{EA7C8D44-3667-46F6-9772-CC52308E2A7F}" type="slidenum">
              <a:rPr lang="en-US" smtClean="0"/>
              <a:pPr/>
              <a:t>3</a:t>
            </a:fld>
            <a:endParaRPr lang="en-US"/>
          </a:p>
        </p:txBody>
      </p:sp>
      <p:sp>
        <p:nvSpPr>
          <p:cNvPr id="21" name="Footer Placeholder 20"/>
          <p:cNvSpPr>
            <a:spLocks noGrp="1"/>
          </p:cNvSpPr>
          <p:nvPr>
            <p:ph type="ftr" sz="quarter" idx="11"/>
          </p:nvPr>
        </p:nvSpPr>
        <p:spPr/>
        <p:txBody>
          <a:bodyPr/>
          <a:lstStyle/>
          <a:p>
            <a:r>
              <a:rPr lang="en-US" smtClean="0"/>
              <a:t>C Peng (UCLA)</a:t>
            </a:r>
            <a:endParaRPr lang="en-US" dirty="0"/>
          </a:p>
        </p:txBody>
      </p:sp>
      <p:sp>
        <p:nvSpPr>
          <p:cNvPr id="17" name="TextBox 16"/>
          <p:cNvSpPr txBox="1"/>
          <p:nvPr/>
        </p:nvSpPr>
        <p:spPr>
          <a:xfrm>
            <a:off x="304800" y="6056531"/>
            <a:ext cx="2730961" cy="276999"/>
          </a:xfrm>
          <a:prstGeom prst="rect">
            <a:avLst/>
          </a:prstGeom>
          <a:noFill/>
        </p:spPr>
        <p:txBody>
          <a:bodyPr wrap="none" rtlCol="0">
            <a:spAutoFit/>
          </a:bodyPr>
          <a:lstStyle/>
          <a:p>
            <a:r>
              <a:rPr lang="en-US" sz="1200" dirty="0" smtClean="0"/>
              <a:t>Source: Nokia Siemens Networks (NSN)</a:t>
            </a:r>
            <a:endParaRPr lang="en-US"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sz="quarter" idx="1"/>
          </p:nvPr>
        </p:nvSpPr>
        <p:spPr/>
        <p:txBody>
          <a:bodyPr>
            <a:normAutofit/>
          </a:bodyPr>
          <a:lstStyle/>
          <a:p>
            <a:r>
              <a:rPr lang="en-US" dirty="0" smtClean="0"/>
              <a:t>Overview</a:t>
            </a:r>
          </a:p>
          <a:p>
            <a:pPr lvl="1"/>
            <a:r>
              <a:rPr lang="en-US" dirty="0" smtClean="0"/>
              <a:t>Problem and root cause</a:t>
            </a:r>
          </a:p>
          <a:p>
            <a:pPr lvl="1"/>
            <a:r>
              <a:rPr lang="en-US" dirty="0" smtClean="0"/>
              <a:t>Existing solutions</a:t>
            </a:r>
          </a:p>
          <a:p>
            <a:r>
              <a:rPr lang="en-US" dirty="0" smtClean="0"/>
              <a:t>Our solution</a:t>
            </a:r>
          </a:p>
          <a:p>
            <a:pPr lvl="1"/>
            <a:r>
              <a:rPr lang="en-US" dirty="0" smtClean="0"/>
              <a:t>Characterizing 3G dynamics</a:t>
            </a:r>
          </a:p>
          <a:p>
            <a:pPr lvl="1"/>
            <a:r>
              <a:rPr lang="en-US" dirty="0" smtClean="0"/>
              <a:t>Exploiting dynamics in design</a:t>
            </a:r>
          </a:p>
          <a:p>
            <a:pPr lvl="1"/>
            <a:r>
              <a:rPr lang="en-US" dirty="0" smtClean="0"/>
              <a:t>Working with 3G standards</a:t>
            </a:r>
          </a:p>
          <a:p>
            <a:pPr lvl="1"/>
            <a:r>
              <a:rPr lang="en-US" dirty="0" smtClean="0"/>
              <a:t>Evaluation</a:t>
            </a:r>
          </a:p>
          <a:p>
            <a:r>
              <a:rPr lang="en-US" dirty="0" smtClean="0"/>
              <a:t>Summary and Insights</a:t>
            </a:r>
          </a:p>
          <a:p>
            <a:pPr lvl="1"/>
            <a:endParaRPr lang="en-US" dirty="0"/>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4</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 in a Regional 3G Network</a:t>
            </a:r>
            <a:endParaRPr lang="en-US" dirty="0"/>
          </a:p>
        </p:txBody>
      </p:sp>
      <p:sp>
        <p:nvSpPr>
          <p:cNvPr id="10" name="Rectangle 9"/>
          <p:cNvSpPr/>
          <p:nvPr/>
        </p:nvSpPr>
        <p:spPr>
          <a:xfrm>
            <a:off x="596646" y="5638800"/>
            <a:ext cx="7861554"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400" b="1" dirty="0" smtClean="0">
                <a:solidFill>
                  <a:schemeClr val="tx1"/>
                </a:solidFill>
              </a:rPr>
              <a:t>Non-energy-proportionality (Non-EP) to traffic load</a:t>
            </a:r>
          </a:p>
        </p:txBody>
      </p:sp>
      <p:sp>
        <p:nvSpPr>
          <p:cNvPr id="18" name="Date Placeholder 17"/>
          <p:cNvSpPr>
            <a:spLocks noGrp="1"/>
          </p:cNvSpPr>
          <p:nvPr>
            <p:ph type="dt" sz="half" idx="10"/>
          </p:nvPr>
        </p:nvSpPr>
        <p:spPr/>
        <p:txBody>
          <a:bodyPr/>
          <a:lstStyle/>
          <a:p>
            <a:r>
              <a:rPr lang="en-US" smtClean="0"/>
              <a:t>Mobicom 2011</a:t>
            </a:r>
            <a:endParaRPr lang="en-US" dirty="0"/>
          </a:p>
        </p:txBody>
      </p:sp>
      <p:sp>
        <p:nvSpPr>
          <p:cNvPr id="21" name="Slide Number Placeholder 20"/>
          <p:cNvSpPr>
            <a:spLocks noGrp="1"/>
          </p:cNvSpPr>
          <p:nvPr>
            <p:ph type="sldNum" sz="quarter" idx="12"/>
          </p:nvPr>
        </p:nvSpPr>
        <p:spPr/>
        <p:txBody>
          <a:bodyPr/>
          <a:lstStyle/>
          <a:p>
            <a:fld id="{EA7C8D44-3667-46F6-9772-CC52308E2A7F}" type="slidenum">
              <a:rPr lang="en-US" smtClean="0"/>
              <a:pPr/>
              <a:t>5</a:t>
            </a:fld>
            <a:endParaRPr lang="en-US" dirty="0"/>
          </a:p>
        </p:txBody>
      </p:sp>
      <p:sp>
        <p:nvSpPr>
          <p:cNvPr id="22" name="Footer Placeholder 21"/>
          <p:cNvSpPr>
            <a:spLocks noGrp="1"/>
          </p:cNvSpPr>
          <p:nvPr>
            <p:ph type="ftr" sz="quarter" idx="11"/>
          </p:nvPr>
        </p:nvSpPr>
        <p:spPr/>
        <p:txBody>
          <a:bodyPr/>
          <a:lstStyle/>
          <a:p>
            <a:r>
              <a:rPr lang="en-US" dirty="0" smtClean="0"/>
              <a:t>C Peng (UCLA)</a:t>
            </a:r>
            <a:endParaRPr lang="en-US" dirty="0"/>
          </a:p>
        </p:txBody>
      </p:sp>
      <p:grpSp>
        <p:nvGrpSpPr>
          <p:cNvPr id="41" name="Group 40"/>
          <p:cNvGrpSpPr/>
          <p:nvPr/>
        </p:nvGrpSpPr>
        <p:grpSpPr>
          <a:xfrm>
            <a:off x="1595735" y="1197364"/>
            <a:ext cx="5871865" cy="4227269"/>
            <a:chOff x="1595735" y="929461"/>
            <a:chExt cx="6481465" cy="4890687"/>
          </a:xfrm>
        </p:grpSpPr>
        <p:grpSp>
          <p:nvGrpSpPr>
            <p:cNvPr id="39" name="Group 38"/>
            <p:cNvGrpSpPr/>
            <p:nvPr/>
          </p:nvGrpSpPr>
          <p:grpSpPr>
            <a:xfrm>
              <a:off x="1595735" y="929461"/>
              <a:ext cx="5897741" cy="4609513"/>
              <a:chOff x="1595735" y="929461"/>
              <a:chExt cx="5897741" cy="4609513"/>
            </a:xfrm>
          </p:grpSpPr>
          <p:pic>
            <p:nvPicPr>
              <p:cNvPr id="37" name="Picture 36" descr="ideal-energy.png"/>
              <p:cNvPicPr>
                <a:picLocks noChangeAspect="1"/>
              </p:cNvPicPr>
              <p:nvPr/>
            </p:nvPicPr>
            <p:blipFill>
              <a:blip r:embed="rId3"/>
              <a:stretch>
                <a:fillRect/>
              </a:stretch>
            </p:blipFill>
            <p:spPr>
              <a:xfrm>
                <a:off x="1768885" y="929461"/>
                <a:ext cx="5724591" cy="4609513"/>
              </a:xfrm>
              <a:prstGeom prst="rect">
                <a:avLst/>
              </a:prstGeom>
            </p:spPr>
          </p:pic>
          <p:cxnSp>
            <p:nvCxnSpPr>
              <p:cNvPr id="12" name="Straight Connector 11"/>
              <p:cNvCxnSpPr/>
              <p:nvPr/>
            </p:nvCxnSpPr>
            <p:spPr>
              <a:xfrm flipV="1">
                <a:off x="2362200" y="4648200"/>
                <a:ext cx="685800" cy="152401"/>
              </a:xfrm>
              <a:prstGeom prst="line">
                <a:avLst/>
              </a:prstGeom>
              <a:ln w="25400" cap="flat" cmpd="sng" algn="ctr">
                <a:solidFill>
                  <a:schemeClr val="accent3"/>
                </a:solidFill>
                <a:prstDash val="sysDash"/>
                <a:round/>
                <a:headEnd type="none" w="med" len="med"/>
                <a:tailEnd type="none" w="med" len="med"/>
              </a:ln>
            </p:spPr>
            <p:style>
              <a:lnRef idx="2">
                <a:schemeClr val="accent3"/>
              </a:lnRef>
              <a:fillRef idx="0">
                <a:schemeClr val="accent3"/>
              </a:fillRef>
              <a:effectRef idx="1">
                <a:schemeClr val="accent3"/>
              </a:effectRef>
              <a:fontRef idx="minor">
                <a:schemeClr val="tx1"/>
              </a:fontRef>
            </p:style>
          </p:cxnSp>
          <p:sp>
            <p:nvSpPr>
              <p:cNvPr id="19" name="TextBox 18"/>
              <p:cNvSpPr txBox="1"/>
              <p:nvPr/>
            </p:nvSpPr>
            <p:spPr>
              <a:xfrm>
                <a:off x="5905478" y="4114800"/>
                <a:ext cx="498370" cy="329161"/>
              </a:xfrm>
              <a:prstGeom prst="rect">
                <a:avLst/>
              </a:prstGeom>
              <a:noFill/>
            </p:spPr>
            <p:txBody>
              <a:bodyPr wrap="none" rtlCol="0">
                <a:spAutoFit/>
              </a:bodyPr>
              <a:lstStyle/>
              <a:p>
                <a:r>
                  <a:rPr lang="en-US" dirty="0" smtClean="0"/>
                  <a:t>Ideal</a:t>
                </a:r>
                <a:endParaRPr lang="en-US" dirty="0"/>
              </a:p>
            </p:txBody>
          </p:sp>
          <p:sp>
            <p:nvSpPr>
              <p:cNvPr id="20" name="TextBox 19"/>
              <p:cNvSpPr txBox="1"/>
              <p:nvPr/>
            </p:nvSpPr>
            <p:spPr>
              <a:xfrm>
                <a:off x="5600148" y="1731957"/>
                <a:ext cx="1092498" cy="369332"/>
              </a:xfrm>
              <a:prstGeom prst="rect">
                <a:avLst/>
              </a:prstGeom>
              <a:noFill/>
            </p:spPr>
            <p:txBody>
              <a:bodyPr wrap="square" rtlCol="0">
                <a:spAutoFit/>
              </a:bodyPr>
              <a:lstStyle/>
              <a:p>
                <a:r>
                  <a:rPr lang="en-US" dirty="0" smtClean="0"/>
                  <a:t>Current</a:t>
                </a:r>
                <a:endParaRPr lang="en-US" dirty="0"/>
              </a:p>
            </p:txBody>
          </p:sp>
          <p:sp>
            <p:nvSpPr>
              <p:cNvPr id="14" name="Rectangle 13"/>
              <p:cNvSpPr/>
              <p:nvPr/>
            </p:nvSpPr>
            <p:spPr>
              <a:xfrm>
                <a:off x="3657600" y="5029200"/>
                <a:ext cx="2456440" cy="369332"/>
              </a:xfrm>
              <a:prstGeom prst="rect">
                <a:avLst/>
              </a:prstGeom>
            </p:spPr>
            <p:txBody>
              <a:bodyPr wrap="square">
                <a:spAutoFit/>
              </a:bodyPr>
              <a:lstStyle/>
              <a:p>
                <a:r>
                  <a:rPr lang="en-US" dirty="0" smtClean="0"/>
                  <a:t>Load: (#link in 15min)</a:t>
                </a:r>
                <a:endParaRPr lang="en-US" dirty="0"/>
              </a:p>
            </p:txBody>
          </p:sp>
          <p:cxnSp>
            <p:nvCxnSpPr>
              <p:cNvPr id="31" name="Straight Connector 30"/>
              <p:cNvCxnSpPr/>
              <p:nvPr/>
            </p:nvCxnSpPr>
            <p:spPr>
              <a:xfrm flipV="1">
                <a:off x="3048000" y="3968825"/>
                <a:ext cx="3355848" cy="679375"/>
              </a:xfrm>
              <a:prstGeom prst="line">
                <a:avLst/>
              </a:prstGeom>
              <a:ln w="25400" cap="flat" cmpd="sng" algn="ctr">
                <a:solidFill>
                  <a:schemeClr val="accent3"/>
                </a:solidFill>
                <a:prstDash val="solid"/>
                <a:round/>
                <a:headEnd type="none" w="med" len="med"/>
                <a:tailEnd type="none" w="med" len="med"/>
              </a:ln>
            </p:spPr>
            <p:style>
              <a:lnRef idx="2">
                <a:schemeClr val="accent3"/>
              </a:lnRef>
              <a:fillRef idx="0">
                <a:schemeClr val="accent3"/>
              </a:fillRef>
              <a:effectRef idx="1">
                <a:schemeClr val="accent3"/>
              </a:effectRef>
              <a:fontRef idx="minor">
                <a:schemeClr val="tx1"/>
              </a:fontRef>
            </p:style>
          </p:cxnSp>
          <p:sp>
            <p:nvSpPr>
              <p:cNvPr id="38" name="Rectangle 37"/>
              <p:cNvSpPr/>
              <p:nvPr/>
            </p:nvSpPr>
            <p:spPr>
              <a:xfrm>
                <a:off x="1595735" y="2200825"/>
                <a:ext cx="509594" cy="1837775"/>
              </a:xfrm>
              <a:prstGeom prst="rect">
                <a:avLst/>
              </a:prstGeom>
            </p:spPr>
            <p:txBody>
              <a:bodyPr vert="vert270" wrap="square">
                <a:spAutoFit/>
              </a:bodyPr>
              <a:lstStyle/>
              <a:p>
                <a:r>
                  <a:rPr lang="en-US" dirty="0" smtClean="0"/>
                  <a:t>Power (</a:t>
                </a:r>
                <a:r>
                  <a:rPr lang="en-US" dirty="0" err="1" smtClean="0"/>
                  <a:t>Kw</a:t>
                </a:r>
                <a:r>
                  <a:rPr lang="en-US" dirty="0" smtClean="0"/>
                  <a:t>)</a:t>
                </a:r>
                <a:endParaRPr lang="en-US" dirty="0"/>
              </a:p>
            </p:txBody>
          </p:sp>
        </p:grpSp>
        <p:sp>
          <p:nvSpPr>
            <p:cNvPr id="40" name="Rectangle 39"/>
            <p:cNvSpPr/>
            <p:nvPr/>
          </p:nvSpPr>
          <p:spPr>
            <a:xfrm>
              <a:off x="1976735" y="5450816"/>
              <a:ext cx="6100465" cy="369332"/>
            </a:xfrm>
            <a:prstGeom prst="rect">
              <a:avLst/>
            </a:prstGeom>
          </p:spPr>
          <p:txBody>
            <a:bodyPr wrap="square">
              <a:spAutoFit/>
            </a:bodyPr>
            <a:lstStyle/>
            <a:p>
              <a:r>
                <a:rPr lang="en-US" dirty="0" smtClean="0"/>
                <a:t>Power-load curve in a big city with 177 </a:t>
              </a:r>
              <a:r>
                <a:rPr lang="en-US" dirty="0" err="1" smtClean="0"/>
                <a:t>BSes</a:t>
              </a:r>
              <a:r>
                <a:rPr lang="en-US" dirty="0" smtClean="0"/>
                <a:t> (3G UMTS) </a:t>
              </a:r>
              <a:endParaRPr lang="en-US" dirty="0"/>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Root Cause for Energy Inefficiency</a:t>
            </a:r>
            <a:endParaRPr lang="en-US" dirty="0"/>
          </a:p>
        </p:txBody>
      </p:sp>
      <p:sp>
        <p:nvSpPr>
          <p:cNvPr id="16" name="Date Placeholder 15"/>
          <p:cNvSpPr>
            <a:spLocks noGrp="1"/>
          </p:cNvSpPr>
          <p:nvPr>
            <p:ph type="dt" sz="half" idx="10"/>
          </p:nvPr>
        </p:nvSpPr>
        <p:spPr/>
        <p:txBody>
          <a:bodyPr/>
          <a:lstStyle/>
          <a:p>
            <a:r>
              <a:rPr lang="en-US" smtClean="0"/>
              <a:t>Mobicom 2011</a:t>
            </a:r>
            <a:endParaRPr lang="en-US" dirty="0"/>
          </a:p>
        </p:txBody>
      </p:sp>
      <p:sp>
        <p:nvSpPr>
          <p:cNvPr id="18" name="Footer Placeholder 17"/>
          <p:cNvSpPr>
            <a:spLocks noGrp="1"/>
          </p:cNvSpPr>
          <p:nvPr>
            <p:ph type="ftr" sz="quarter" idx="11"/>
          </p:nvPr>
        </p:nvSpPr>
        <p:spPr/>
        <p:txBody>
          <a:bodyPr/>
          <a:lstStyle/>
          <a:p>
            <a:r>
              <a:rPr lang="en-US" dirty="0" smtClean="0"/>
              <a:t>C </a:t>
            </a:r>
            <a:r>
              <a:rPr lang="en-US" dirty="0" err="1" smtClean="0"/>
              <a:t>Peng</a:t>
            </a:r>
            <a:r>
              <a:rPr lang="en-US" dirty="0" smtClean="0"/>
              <a:t> (UCLA)</a:t>
            </a:r>
            <a:endParaRPr lang="en-US" dirty="0"/>
          </a:p>
        </p:txBody>
      </p:sp>
      <p:sp>
        <p:nvSpPr>
          <p:cNvPr id="17" name="Slide Number Placeholder 16"/>
          <p:cNvSpPr>
            <a:spLocks noGrp="1"/>
          </p:cNvSpPr>
          <p:nvPr>
            <p:ph type="sldNum" sz="quarter" idx="12"/>
          </p:nvPr>
        </p:nvSpPr>
        <p:spPr/>
        <p:txBody>
          <a:bodyPr/>
          <a:lstStyle/>
          <a:p>
            <a:fld id="{EA7C8D44-3667-46F6-9772-CC52308E2A7F}" type="slidenum">
              <a:rPr lang="en-US" smtClean="0"/>
              <a:pPr/>
              <a:t>6</a:t>
            </a:fld>
            <a:endParaRPr lang="en-US" dirty="0"/>
          </a:p>
        </p:txBody>
      </p:sp>
      <p:sp>
        <p:nvSpPr>
          <p:cNvPr id="10" name="Content Placeholder 9"/>
          <p:cNvSpPr>
            <a:spLocks noGrp="1"/>
          </p:cNvSpPr>
          <p:nvPr>
            <p:ph sz="quarter" idx="4294967295"/>
          </p:nvPr>
        </p:nvSpPr>
        <p:spPr>
          <a:xfrm>
            <a:off x="457200" y="1219200"/>
            <a:ext cx="8229600" cy="4937125"/>
          </a:xfrm>
        </p:spPr>
        <p:txBody>
          <a:bodyPr/>
          <a:lstStyle/>
          <a:p>
            <a:r>
              <a:rPr lang="en-US" dirty="0" smtClean="0">
                <a:sym typeface="Wingdings" pitchFamily="2" charset="2"/>
              </a:rPr>
              <a:t>Each BS is non-EP</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p:txBody>
      </p:sp>
      <p:graphicFrame>
        <p:nvGraphicFramePr>
          <p:cNvPr id="228354" name="Object 2"/>
          <p:cNvGraphicFramePr>
            <a:graphicFrameLocks noChangeAspect="1"/>
          </p:cNvGraphicFramePr>
          <p:nvPr/>
        </p:nvGraphicFramePr>
        <p:xfrm>
          <a:off x="762000" y="1951037"/>
          <a:ext cx="3506788" cy="639763"/>
        </p:xfrm>
        <a:graphic>
          <a:graphicData uri="http://schemas.openxmlformats.org/presentationml/2006/ole">
            <p:oleObj spid="_x0000_s228354" name="Equation" r:id="rId4" imgW="7315200" imgH="1384300" progId="Equation.3">
              <p:embed/>
            </p:oleObj>
          </a:graphicData>
        </a:graphic>
      </p:graphicFrame>
      <p:pic>
        <p:nvPicPr>
          <p:cNvPr id="20" name="Picture 19"/>
          <p:cNvPicPr>
            <a:picLocks noChangeAspect="1"/>
          </p:cNvPicPr>
          <p:nvPr/>
        </p:nvPicPr>
        <p:blipFill>
          <a:blip r:embed="rId5"/>
          <a:stretch>
            <a:fillRect/>
          </a:stretch>
        </p:blipFill>
        <p:spPr>
          <a:xfrm>
            <a:off x="533400" y="2667000"/>
            <a:ext cx="5139865" cy="2849563"/>
          </a:xfrm>
          <a:prstGeom prst="rect">
            <a:avLst/>
          </a:prstGeom>
        </p:spPr>
      </p:pic>
      <p:grpSp>
        <p:nvGrpSpPr>
          <p:cNvPr id="26" name="Group 25"/>
          <p:cNvGrpSpPr/>
          <p:nvPr/>
        </p:nvGrpSpPr>
        <p:grpSpPr>
          <a:xfrm>
            <a:off x="2362200" y="2743200"/>
            <a:ext cx="3124200" cy="1752600"/>
            <a:chOff x="2362200" y="2743200"/>
            <a:chExt cx="3124200" cy="1752600"/>
          </a:xfrm>
        </p:grpSpPr>
        <p:sp>
          <p:nvSpPr>
            <p:cNvPr id="12" name="Rounded Rectangle 11"/>
            <p:cNvSpPr/>
            <p:nvPr/>
          </p:nvSpPr>
          <p:spPr>
            <a:xfrm>
              <a:off x="2362200" y="2743200"/>
              <a:ext cx="3124200" cy="1752600"/>
            </a:xfrm>
            <a:prstGeom prst="roundRect">
              <a:avLst/>
            </a:prstGeom>
            <a:solidFill>
              <a:schemeClr val="accent6">
                <a:lumMod val="60000"/>
                <a:lumOff val="40000"/>
                <a:alpha val="50000"/>
              </a:schemeClr>
            </a:solidFill>
            <a:ln>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sp>
        <p:graphicFrame>
          <p:nvGraphicFramePr>
            <p:cNvPr id="19" name="Object 4"/>
            <p:cNvGraphicFramePr>
              <a:graphicFrameLocks noChangeAspect="1"/>
            </p:cNvGraphicFramePr>
            <p:nvPr/>
          </p:nvGraphicFramePr>
          <p:xfrm>
            <a:off x="2514600" y="2910863"/>
            <a:ext cx="587377" cy="441937"/>
          </p:xfrm>
          <a:graphic>
            <a:graphicData uri="http://schemas.openxmlformats.org/presentationml/2006/ole">
              <p:oleObj spid="_x0000_s228357" name="Equation" r:id="rId6" imgW="2133600" imgH="2133600" progId="Equation.3">
                <p:embed/>
              </p:oleObj>
            </a:graphicData>
          </a:graphic>
        </p:graphicFrame>
      </p:grpSp>
      <p:sp>
        <p:nvSpPr>
          <p:cNvPr id="24" name="TextBox 23"/>
          <p:cNvSpPr txBox="1"/>
          <p:nvPr/>
        </p:nvSpPr>
        <p:spPr>
          <a:xfrm>
            <a:off x="2362200" y="4489757"/>
            <a:ext cx="76200" cy="325607"/>
          </a:xfrm>
          <a:prstGeom prst="rect">
            <a:avLst/>
          </a:prstGeom>
          <a:noFill/>
        </p:spPr>
        <p:txBody>
          <a:bodyPr wrap="square" rtlCol="0">
            <a:spAutoFit/>
          </a:bodyPr>
          <a:lstStyle/>
          <a:p>
            <a:endParaRPr lang="en-US" dirty="0"/>
          </a:p>
        </p:txBody>
      </p:sp>
      <p:grpSp>
        <p:nvGrpSpPr>
          <p:cNvPr id="28" name="Group 27"/>
          <p:cNvGrpSpPr/>
          <p:nvPr/>
        </p:nvGrpSpPr>
        <p:grpSpPr>
          <a:xfrm>
            <a:off x="609600" y="2667000"/>
            <a:ext cx="4953000" cy="2667001"/>
            <a:chOff x="6553200" y="2743199"/>
            <a:chExt cx="4953000" cy="2667001"/>
          </a:xfrm>
        </p:grpSpPr>
        <p:sp>
          <p:nvSpPr>
            <p:cNvPr id="22" name="L-Shape 21"/>
            <p:cNvSpPr/>
            <p:nvPr/>
          </p:nvSpPr>
          <p:spPr>
            <a:xfrm>
              <a:off x="6553200" y="2743199"/>
              <a:ext cx="4953000" cy="2667001"/>
            </a:xfrm>
            <a:prstGeom prst="corner">
              <a:avLst>
                <a:gd name="adj1" fmla="val 31539"/>
                <a:gd name="adj2" fmla="val 56795"/>
              </a:avLst>
            </a:prstGeom>
            <a:solidFill>
              <a:schemeClr val="accent4">
                <a:lumMod val="60000"/>
                <a:lumOff val="40000"/>
                <a:alpha val="50000"/>
              </a:schemeClr>
            </a:solidFill>
            <a:ln/>
            <a:effectLst>
              <a:outerShdw blurRad="50800" dist="43000" dir="5400000" rotWithShape="0">
                <a:srgbClr val="000000">
                  <a:alpha val="40000"/>
                </a:srgbClr>
              </a:outerShdw>
              <a:softEdge rad="63500"/>
            </a:effectLst>
          </p:spPr>
          <p:style>
            <a:lnRef idx="1">
              <a:schemeClr val="accent1"/>
            </a:lnRef>
            <a:fillRef idx="3">
              <a:schemeClr val="accent1"/>
            </a:fillRef>
            <a:effectRef idx="2">
              <a:schemeClr val="accent1"/>
            </a:effectRef>
            <a:fontRef idx="minor">
              <a:schemeClr val="lt1"/>
            </a:fontRef>
          </p:style>
        </p:sp>
        <p:graphicFrame>
          <p:nvGraphicFramePr>
            <p:cNvPr id="27" name="Object 4"/>
            <p:cNvGraphicFramePr>
              <a:graphicFrameLocks noChangeAspect="1"/>
            </p:cNvGraphicFramePr>
            <p:nvPr/>
          </p:nvGraphicFramePr>
          <p:xfrm>
            <a:off x="6669087" y="2971800"/>
            <a:ext cx="950913" cy="403073"/>
          </p:xfrm>
          <a:graphic>
            <a:graphicData uri="http://schemas.openxmlformats.org/presentationml/2006/ole">
              <p:oleObj spid="_x0000_s228359" name="Equation" r:id="rId7" imgW="3454400" imgH="2133600" progId="Equation.3">
                <p:embed/>
              </p:oleObj>
            </a:graphicData>
          </a:graphic>
        </p:graphicFrame>
      </p:grpSp>
      <p:grpSp>
        <p:nvGrpSpPr>
          <p:cNvPr id="63" name="Group 62"/>
          <p:cNvGrpSpPr/>
          <p:nvPr/>
        </p:nvGrpSpPr>
        <p:grpSpPr>
          <a:xfrm>
            <a:off x="6019800" y="3886200"/>
            <a:ext cx="3200400" cy="480861"/>
            <a:chOff x="6063123" y="4037012"/>
            <a:chExt cx="3200400" cy="480861"/>
          </a:xfrm>
        </p:grpSpPr>
        <p:cxnSp>
          <p:nvCxnSpPr>
            <p:cNvPr id="49" name="Straight Connector 48"/>
            <p:cNvCxnSpPr/>
            <p:nvPr/>
          </p:nvCxnSpPr>
          <p:spPr>
            <a:xfrm>
              <a:off x="6063123" y="4037012"/>
              <a:ext cx="2819400" cy="1588"/>
            </a:xfrm>
            <a:prstGeom prst="line">
              <a:avLst/>
            </a:prstGeom>
            <a:ln w="38100" cap="flat" cmpd="sng" algn="ctr">
              <a:solidFill>
                <a:schemeClr val="accent3">
                  <a:lumMod val="75000"/>
                </a:schemeClr>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graphicFrame>
          <p:nvGraphicFramePr>
            <p:cNvPr id="58" name="Object 4"/>
            <p:cNvGraphicFramePr>
              <a:graphicFrameLocks noChangeAspect="1"/>
            </p:cNvGraphicFramePr>
            <p:nvPr/>
          </p:nvGraphicFramePr>
          <p:xfrm>
            <a:off x="8312610" y="4114800"/>
            <a:ext cx="950913" cy="403073"/>
          </p:xfrm>
          <a:graphic>
            <a:graphicData uri="http://schemas.openxmlformats.org/presentationml/2006/ole">
              <p:oleObj spid="_x0000_s228361" name="Equation" r:id="rId8" imgW="3454400" imgH="2133600" progId="Equation.3">
                <p:embed/>
              </p:oleObj>
            </a:graphicData>
          </a:graphic>
        </p:graphicFrame>
      </p:grpSp>
      <p:sp>
        <p:nvSpPr>
          <p:cNvPr id="68" name="Rectangle 67"/>
          <p:cNvSpPr/>
          <p:nvPr/>
        </p:nvSpPr>
        <p:spPr>
          <a:xfrm>
            <a:off x="914400" y="5562600"/>
            <a:ext cx="6934200" cy="8309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400" b="1" dirty="0" smtClean="0">
                <a:solidFill>
                  <a:schemeClr val="tx1"/>
                </a:solidFill>
              </a:rPr>
              <a:t>Large portion of consumed energy even  </a:t>
            </a:r>
          </a:p>
          <a:p>
            <a:r>
              <a:rPr lang="en-US" sz="2400" b="1" dirty="0" smtClean="0">
                <a:solidFill>
                  <a:schemeClr val="tx1"/>
                </a:solidFill>
              </a:rPr>
              <a:t>@ zero traffic load as long as the BS is on.  </a:t>
            </a:r>
          </a:p>
        </p:txBody>
      </p:sp>
      <p:grpSp>
        <p:nvGrpSpPr>
          <p:cNvPr id="34" name="Group 33"/>
          <p:cNvGrpSpPr/>
          <p:nvPr/>
        </p:nvGrpSpPr>
        <p:grpSpPr>
          <a:xfrm>
            <a:off x="5405735" y="2819400"/>
            <a:ext cx="3629188" cy="2727937"/>
            <a:chOff x="5405735" y="2819400"/>
            <a:chExt cx="3629188" cy="2727937"/>
          </a:xfrm>
        </p:grpSpPr>
        <p:grpSp>
          <p:nvGrpSpPr>
            <p:cNvPr id="64" name="Group 63"/>
            <p:cNvGrpSpPr/>
            <p:nvPr/>
          </p:nvGrpSpPr>
          <p:grpSpPr>
            <a:xfrm>
              <a:off x="5405735" y="2819400"/>
              <a:ext cx="3629188" cy="2727937"/>
              <a:chOff x="5405735" y="2987063"/>
              <a:chExt cx="3629188" cy="2727937"/>
            </a:xfrm>
          </p:grpSpPr>
          <p:cxnSp>
            <p:nvCxnSpPr>
              <p:cNvPr id="32" name="Straight Connector 31"/>
              <p:cNvCxnSpPr/>
              <p:nvPr/>
            </p:nvCxnSpPr>
            <p:spPr>
              <a:xfrm>
                <a:off x="6021388" y="5334001"/>
                <a:ext cx="3000581" cy="11667"/>
              </a:xfrm>
              <a:prstGeom prst="line">
                <a:avLst/>
              </a:prstGeom>
              <a:ln w="28575" cap="flat" cmpd="sng" algn="ctr">
                <a:solidFill>
                  <a:schemeClr val="tx1"/>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rot="5400000" flipH="1" flipV="1">
                <a:off x="4877196" y="4191398"/>
                <a:ext cx="2286796" cy="1588"/>
              </a:xfrm>
              <a:prstGeom prst="line">
                <a:avLst/>
              </a:prstGeom>
              <a:ln w="28575" cap="flat" cmpd="sng" algn="ctr">
                <a:solidFill>
                  <a:schemeClr val="tx1"/>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cxnSp>
            <p:nvCxnSpPr>
              <p:cNvPr id="40" name="Straight Connector 39"/>
              <p:cNvCxnSpPr/>
              <p:nvPr/>
            </p:nvCxnSpPr>
            <p:spPr>
              <a:xfrm flipV="1">
                <a:off x="6022182" y="3298674"/>
                <a:ext cx="3012741" cy="1213956"/>
              </a:xfrm>
              <a:prstGeom prst="line">
                <a:avLst/>
              </a:prstGeom>
              <a:ln w="38100" cap="flat" cmpd="sng" algn="ctr">
                <a:solidFill>
                  <a:schemeClr val="tx2">
                    <a:lumMod val="60000"/>
                    <a:lumOff val="40000"/>
                  </a:schemeClr>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graphicFrame>
            <p:nvGraphicFramePr>
              <p:cNvPr id="48" name="Object 4"/>
              <p:cNvGraphicFramePr>
                <a:graphicFrameLocks noChangeAspect="1"/>
              </p:cNvGraphicFramePr>
              <p:nvPr/>
            </p:nvGraphicFramePr>
            <p:xfrm>
              <a:off x="8371346" y="2987063"/>
              <a:ext cx="587377" cy="441937"/>
            </p:xfrm>
            <a:graphic>
              <a:graphicData uri="http://schemas.openxmlformats.org/presentationml/2006/ole">
                <p:oleObj spid="_x0000_s228360" name="Equation" r:id="rId9" imgW="2133600" imgH="2133600" progId="Equation.3">
                  <p:embed/>
                </p:oleObj>
              </a:graphicData>
            </a:graphic>
          </p:graphicFrame>
          <p:sp>
            <p:nvSpPr>
              <p:cNvPr id="59" name="Rectangle 58"/>
              <p:cNvSpPr/>
              <p:nvPr/>
            </p:nvSpPr>
            <p:spPr>
              <a:xfrm>
                <a:off x="5405735" y="3724538"/>
                <a:ext cx="461665" cy="1072131"/>
              </a:xfrm>
              <a:prstGeom prst="rect">
                <a:avLst/>
              </a:prstGeom>
            </p:spPr>
            <p:txBody>
              <a:bodyPr vert="vert" wrap="none">
                <a:spAutoFit/>
              </a:bodyPr>
              <a:lstStyle/>
              <a:p>
                <a:r>
                  <a:rPr lang="en-US" dirty="0" smtClean="0">
                    <a:sym typeface="Wingdings" pitchFamily="2" charset="2"/>
                  </a:rPr>
                  <a:t>Power (</a:t>
                </a:r>
                <a:r>
                  <a:rPr lang="en-US" dirty="0" err="1" smtClean="0">
                    <a:sym typeface="Wingdings" pitchFamily="2" charset="2"/>
                  </a:rPr>
                  <a:t>w</a:t>
                </a:r>
                <a:r>
                  <a:rPr lang="en-US" dirty="0" smtClean="0">
                    <a:sym typeface="Wingdings" pitchFamily="2" charset="2"/>
                  </a:rPr>
                  <a:t>)</a:t>
                </a:r>
                <a:endParaRPr lang="en-US" dirty="0"/>
              </a:p>
            </p:txBody>
          </p:sp>
          <p:sp>
            <p:nvSpPr>
              <p:cNvPr id="60" name="Rectangle 59"/>
              <p:cNvSpPr/>
              <p:nvPr/>
            </p:nvSpPr>
            <p:spPr>
              <a:xfrm>
                <a:off x="7282323" y="5345668"/>
                <a:ext cx="578817" cy="369332"/>
              </a:xfrm>
              <a:prstGeom prst="rect">
                <a:avLst/>
              </a:prstGeom>
            </p:spPr>
            <p:txBody>
              <a:bodyPr wrap="none">
                <a:spAutoFit/>
              </a:bodyPr>
              <a:lstStyle/>
              <a:p>
                <a:r>
                  <a:rPr lang="en-US" dirty="0" smtClean="0">
                    <a:sym typeface="Wingdings" pitchFamily="2" charset="2"/>
                  </a:rPr>
                  <a:t>load</a:t>
                </a:r>
                <a:endParaRPr lang="en-US" dirty="0"/>
              </a:p>
            </p:txBody>
          </p:sp>
        </p:grpSp>
        <p:sp>
          <p:nvSpPr>
            <p:cNvPr id="29" name="Rectangle 28"/>
            <p:cNvSpPr/>
            <p:nvPr/>
          </p:nvSpPr>
          <p:spPr>
            <a:xfrm>
              <a:off x="5602668" y="3733800"/>
              <a:ext cx="493332" cy="307777"/>
            </a:xfrm>
            <a:prstGeom prst="rect">
              <a:avLst/>
            </a:prstGeom>
          </p:spPr>
          <p:txBody>
            <a:bodyPr wrap="none">
              <a:spAutoFit/>
            </a:bodyPr>
            <a:lstStyle/>
            <a:p>
              <a:r>
                <a:rPr lang="en-US" sz="1400" dirty="0" smtClean="0">
                  <a:sym typeface="Wingdings" pitchFamily="2" charset="2"/>
                </a:rPr>
                <a:t>l500</a:t>
              </a:r>
              <a:endParaRPr lang="en-US" sz="1400" dirty="0"/>
            </a:p>
          </p:txBody>
        </p:sp>
        <p:sp>
          <p:nvSpPr>
            <p:cNvPr id="30" name="Rectangle 29"/>
            <p:cNvSpPr/>
            <p:nvPr/>
          </p:nvSpPr>
          <p:spPr>
            <a:xfrm>
              <a:off x="5602668" y="4191000"/>
              <a:ext cx="493332" cy="307777"/>
            </a:xfrm>
            <a:prstGeom prst="rect">
              <a:avLst/>
            </a:prstGeom>
          </p:spPr>
          <p:txBody>
            <a:bodyPr wrap="none">
              <a:spAutoFit/>
            </a:bodyPr>
            <a:lstStyle/>
            <a:p>
              <a:r>
                <a:rPr lang="en-US" sz="1400" dirty="0" smtClean="0">
                  <a:sym typeface="Wingdings" pitchFamily="2" charset="2"/>
                </a:rPr>
                <a:t>l000</a:t>
              </a:r>
              <a:endParaRPr lang="en-US" sz="1400" dirty="0"/>
            </a:p>
          </p:txBody>
        </p:sp>
        <p:sp>
          <p:nvSpPr>
            <p:cNvPr id="31" name="Rectangle 30"/>
            <p:cNvSpPr/>
            <p:nvPr/>
          </p:nvSpPr>
          <p:spPr>
            <a:xfrm>
              <a:off x="5642030" y="4572000"/>
              <a:ext cx="453970" cy="307777"/>
            </a:xfrm>
            <a:prstGeom prst="rect">
              <a:avLst/>
            </a:prstGeom>
          </p:spPr>
          <p:txBody>
            <a:bodyPr wrap="none">
              <a:spAutoFit/>
            </a:bodyPr>
            <a:lstStyle/>
            <a:p>
              <a:r>
                <a:rPr lang="en-US" sz="1400" dirty="0" smtClean="0">
                  <a:sym typeface="Wingdings" pitchFamily="2" charset="2"/>
                </a:rPr>
                <a:t>500</a:t>
              </a:r>
              <a:endParaRPr lang="en-US" sz="1400" dirty="0"/>
            </a:p>
          </p:txBody>
        </p:sp>
        <p:sp>
          <p:nvSpPr>
            <p:cNvPr id="33" name="Rectangle 32"/>
            <p:cNvSpPr/>
            <p:nvPr/>
          </p:nvSpPr>
          <p:spPr>
            <a:xfrm>
              <a:off x="5562600" y="3276600"/>
              <a:ext cx="543739" cy="307777"/>
            </a:xfrm>
            <a:prstGeom prst="rect">
              <a:avLst/>
            </a:prstGeom>
          </p:spPr>
          <p:txBody>
            <a:bodyPr wrap="none">
              <a:spAutoFit/>
            </a:bodyPr>
            <a:lstStyle/>
            <a:p>
              <a:r>
                <a:rPr lang="en-US" sz="1400" dirty="0" smtClean="0">
                  <a:sym typeface="Wingdings" pitchFamily="2" charset="2"/>
                </a:rPr>
                <a:t>2000</a:t>
              </a:r>
              <a:endParaRPr lang="en-US" sz="14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35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Root Cause for Energy Inefficiency</a:t>
            </a:r>
            <a:endParaRPr lang="en-US" dirty="0"/>
          </a:p>
        </p:txBody>
      </p:sp>
      <p:sp>
        <p:nvSpPr>
          <p:cNvPr id="3" name="Content Placeholder 2"/>
          <p:cNvSpPr>
            <a:spLocks noGrp="1"/>
          </p:cNvSpPr>
          <p:nvPr>
            <p:ph sz="quarter" idx="1"/>
          </p:nvPr>
        </p:nvSpPr>
        <p:spPr/>
        <p:txBody>
          <a:bodyPr/>
          <a:lstStyle/>
          <a:p>
            <a:r>
              <a:rPr lang="en-US" dirty="0" smtClean="0">
                <a:sym typeface="Wingdings" pitchFamily="2" charset="2"/>
              </a:rPr>
              <a:t>Traffic is highly dynamic</a:t>
            </a:r>
          </a:p>
          <a:p>
            <a:pPr lvl="1"/>
            <a:r>
              <a:rPr lang="en-US" dirty="0" smtClean="0">
                <a:sym typeface="Wingdings" pitchFamily="2" charset="2"/>
              </a:rPr>
              <a:t>Fluctuate over time</a:t>
            </a:r>
          </a:p>
          <a:p>
            <a:pPr lvl="1"/>
            <a:r>
              <a:rPr lang="en-US" dirty="0" smtClean="0">
                <a:sym typeface="Wingdings" pitchFamily="2" charset="2"/>
              </a:rPr>
              <a:t>Be uneven at BSes</a:t>
            </a:r>
          </a:p>
          <a:p>
            <a:endParaRPr lang="en-US" dirty="0" smtClean="0">
              <a:sym typeface="Wingdings" pitchFamily="2" charset="2"/>
            </a:endParaRPr>
          </a:p>
          <a:p>
            <a:endParaRPr lang="en-US" dirty="0" smtClean="0">
              <a:sym typeface="Wingdings" pitchFamily="2" charset="2"/>
            </a:endParaRPr>
          </a:p>
          <a:p>
            <a:pPr lvl="1"/>
            <a:endParaRPr lang="en-US" dirty="0" smtClean="0">
              <a:sym typeface="Wingdings" pitchFamily="2" charset="2"/>
            </a:endParaRPr>
          </a:p>
          <a:p>
            <a:endParaRPr lang="en-US" dirty="0"/>
          </a:p>
        </p:txBody>
      </p:sp>
      <p:sp>
        <p:nvSpPr>
          <p:cNvPr id="16" name="Date Placeholder 15"/>
          <p:cNvSpPr>
            <a:spLocks noGrp="1"/>
          </p:cNvSpPr>
          <p:nvPr>
            <p:ph type="dt" sz="half" idx="10"/>
          </p:nvPr>
        </p:nvSpPr>
        <p:spPr/>
        <p:txBody>
          <a:bodyPr/>
          <a:lstStyle/>
          <a:p>
            <a:r>
              <a:rPr lang="en-US" smtClean="0"/>
              <a:t>Mobicom 2011</a:t>
            </a:r>
            <a:endParaRPr lang="en-US" dirty="0"/>
          </a:p>
        </p:txBody>
      </p:sp>
      <p:sp>
        <p:nvSpPr>
          <p:cNvPr id="18" name="Footer Placeholder 17"/>
          <p:cNvSpPr>
            <a:spLocks noGrp="1"/>
          </p:cNvSpPr>
          <p:nvPr>
            <p:ph type="ftr" sz="quarter" idx="11"/>
          </p:nvPr>
        </p:nvSpPr>
        <p:spPr/>
        <p:txBody>
          <a:bodyPr/>
          <a:lstStyle/>
          <a:p>
            <a:r>
              <a:rPr lang="en-US" smtClean="0"/>
              <a:t>C Peng (UCLA)</a:t>
            </a:r>
            <a:endParaRPr lang="en-US" dirty="0"/>
          </a:p>
        </p:txBody>
      </p:sp>
      <p:sp>
        <p:nvSpPr>
          <p:cNvPr id="17" name="Slide Number Placeholder 16"/>
          <p:cNvSpPr>
            <a:spLocks noGrp="1"/>
          </p:cNvSpPr>
          <p:nvPr>
            <p:ph type="sldNum" sz="quarter" idx="12"/>
          </p:nvPr>
        </p:nvSpPr>
        <p:spPr/>
        <p:txBody>
          <a:bodyPr/>
          <a:lstStyle/>
          <a:p>
            <a:fld id="{EA7C8D44-3667-46F6-9772-CC52308E2A7F}" type="slidenum">
              <a:rPr lang="en-US" smtClean="0"/>
              <a:pPr/>
              <a:t>7</a:t>
            </a:fld>
            <a:endParaRPr lang="en-US"/>
          </a:p>
        </p:txBody>
      </p:sp>
      <p:pic>
        <p:nvPicPr>
          <p:cNvPr id="9" name="Picture 8" descr="temporal_oneweek.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tretch>
                <a:fillRect/>
              </a:stretch>
            </p:blipFill>
          </mc:Choice>
          <mc:Fallback>
            <p:blipFill>
              <a:blip r:embed="rId4"/>
              <a:stretch>
                <a:fillRect/>
              </a:stretch>
            </p:blipFill>
          </mc:Fallback>
        </mc:AlternateContent>
        <p:spPr>
          <a:xfrm>
            <a:off x="2297565" y="2590800"/>
            <a:ext cx="4103235" cy="2872264"/>
          </a:xfrm>
          <a:prstGeom prst="rect">
            <a:avLst/>
          </a:prstGeom>
        </p:spPr>
      </p:pic>
      <p:sp>
        <p:nvSpPr>
          <p:cNvPr id="15" name="Rectangle 14"/>
          <p:cNvSpPr/>
          <p:nvPr/>
        </p:nvSpPr>
        <p:spPr>
          <a:xfrm>
            <a:off x="914400" y="5493603"/>
            <a:ext cx="7239000" cy="86274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400" b="1" dirty="0" smtClean="0">
                <a:solidFill>
                  <a:schemeClr val="tx1"/>
                </a:solidFill>
              </a:rPr>
              <a:t>Large energy overhead at light traffic =&gt; non-EP.</a:t>
            </a:r>
          </a:p>
          <a:p>
            <a:r>
              <a:rPr lang="en-US" sz="2400" b="1" dirty="0" smtClean="0">
                <a:solidFill>
                  <a:schemeClr val="tx1"/>
                </a:solidFill>
              </a:rPr>
              <a:t>    Turn off BS completely to save more energy!</a:t>
            </a:r>
          </a:p>
        </p:txBody>
      </p:sp>
      <p:sp>
        <p:nvSpPr>
          <p:cNvPr id="20" name="Oval 19"/>
          <p:cNvSpPr/>
          <p:nvPr/>
        </p:nvSpPr>
        <p:spPr>
          <a:xfrm>
            <a:off x="2819400" y="4727787"/>
            <a:ext cx="3508248" cy="453813"/>
          </a:xfrm>
          <a:prstGeom prst="ellipse">
            <a:avLst/>
          </a:prstGeom>
          <a:noFill/>
          <a:ln w="28575" cap="flat" cmpd="sng" algn="ctr">
            <a:solidFill>
              <a:schemeClr val="accent5">
                <a:lumMod val="75000"/>
              </a:schemeClr>
            </a:solidFill>
            <a:prstDash val="solid"/>
            <a:round/>
            <a:headEnd type="none" w="med" len="med"/>
            <a:tailEnd type="none" w="med" len="med"/>
          </a:ln>
        </p:spPr>
        <p:style>
          <a:lnRef idx="2">
            <a:schemeClr val="accent3"/>
          </a:lnRef>
          <a:fillRef idx="1">
            <a:schemeClr val="lt1"/>
          </a:fillRef>
          <a:effectRef idx="0">
            <a:schemeClr val="accent3"/>
          </a:effectRef>
          <a:fontRef idx="minor">
            <a:schemeClr val="dk1"/>
          </a:fontRef>
        </p:style>
      </p:sp>
      <p:sp>
        <p:nvSpPr>
          <p:cNvPr id="21" name="Rectangle 20"/>
          <p:cNvSpPr/>
          <p:nvPr/>
        </p:nvSpPr>
        <p:spPr>
          <a:xfrm>
            <a:off x="6638186" y="4648200"/>
            <a:ext cx="2505814" cy="461665"/>
          </a:xfrm>
          <a:prstGeom prst="rect">
            <a:avLst/>
          </a:prstGeom>
        </p:spPr>
        <p:txBody>
          <a:bodyPr wrap="none">
            <a:spAutoFit/>
          </a:bodyPr>
          <a:lstStyle/>
          <a:p>
            <a:r>
              <a:rPr sz="2400" dirty="0" smtClean="0">
                <a:solidFill>
                  <a:schemeClr val="accent5">
                    <a:lumMod val="75000"/>
                  </a:schemeClr>
                </a:solidFill>
              </a:rPr>
              <a:t>Low </a:t>
            </a:r>
            <a:r>
              <a:rPr lang="en-US" sz="2400" dirty="0" smtClean="0">
                <a:solidFill>
                  <a:schemeClr val="accent5">
                    <a:lumMod val="75000"/>
                  </a:schemeClr>
                </a:solidFill>
              </a:rPr>
              <a:t>usage at night</a:t>
            </a:r>
            <a:r>
              <a:rPr sz="2400" dirty="0" smtClean="0">
                <a:solidFill>
                  <a:schemeClr val="accent5">
                    <a:lumMod val="75000"/>
                  </a:schemeClr>
                </a:solidFill>
              </a:rPr>
              <a:t> </a:t>
            </a:r>
            <a:endParaRPr lang="en-US" sz="2400" dirty="0">
              <a:solidFill>
                <a:schemeClr val="accent5">
                  <a:lumMod val="75000"/>
                </a:schemeClr>
              </a:solidFill>
            </a:endParaRPr>
          </a:p>
        </p:txBody>
      </p:sp>
      <p:cxnSp>
        <p:nvCxnSpPr>
          <p:cNvPr id="22" name="Straight Connector 21"/>
          <p:cNvCxnSpPr/>
          <p:nvPr/>
        </p:nvCxnSpPr>
        <p:spPr>
          <a:xfrm>
            <a:off x="6361853" y="4951412"/>
            <a:ext cx="267547" cy="1588"/>
          </a:xfrm>
          <a:prstGeom prst="line">
            <a:avLst/>
          </a:prstGeom>
          <a:ln>
            <a:solidFill>
              <a:srgbClr val="955E4B"/>
            </a:solidFill>
            <a:tailEnd type="triangle" w="lg"/>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839200" cy="944562"/>
          </a:xfrm>
        </p:spPr>
        <p:txBody>
          <a:bodyPr>
            <a:normAutofit/>
          </a:bodyPr>
          <a:lstStyle/>
          <a:p>
            <a:r>
              <a:rPr lang="en-US" dirty="0" smtClean="0"/>
              <a:t>Goals and Challenges</a:t>
            </a:r>
            <a:endParaRPr lang="en-US" dirty="0"/>
          </a:p>
        </p:txBody>
      </p:sp>
      <p:sp>
        <p:nvSpPr>
          <p:cNvPr id="3" name="Content Placeholder 2"/>
          <p:cNvSpPr>
            <a:spLocks noGrp="1"/>
          </p:cNvSpPr>
          <p:nvPr>
            <p:ph sz="quarter" idx="1"/>
          </p:nvPr>
        </p:nvSpPr>
        <p:spPr/>
        <p:txBody>
          <a:bodyPr>
            <a:normAutofit/>
          </a:bodyPr>
          <a:lstStyle/>
          <a:p>
            <a:pPr marL="514350" indent="-514350">
              <a:buFont typeface="+mj-lt"/>
              <a:buAutoNum type="arabicPeriod"/>
            </a:pPr>
            <a:r>
              <a:rPr lang="en-US" sz="2800" dirty="0" smtClean="0"/>
              <a:t>System-wide energy proportionality (EP)</a:t>
            </a:r>
          </a:p>
          <a:p>
            <a:pPr marL="788670" lvl="1" indent="-514350">
              <a:buNone/>
            </a:pPr>
            <a:r>
              <a:rPr lang="en-US" sz="2400" dirty="0" smtClean="0"/>
              <a:t>How to design EP network with non-EP BS components?</a:t>
            </a:r>
            <a:endParaRPr lang="en-US" sz="2500" dirty="0" smtClean="0"/>
          </a:p>
          <a:p>
            <a:pPr marL="514350" indent="-514350">
              <a:buNone/>
            </a:pPr>
            <a:endParaRPr lang="en-US" sz="2800" dirty="0" smtClean="0"/>
          </a:p>
          <a:p>
            <a:pPr marL="514350" indent="-514350">
              <a:buFont typeface="+mj-lt"/>
              <a:buAutoNum type="arabicPeriod"/>
            </a:pPr>
            <a:r>
              <a:rPr lang="en-US" sz="2800" dirty="0" smtClean="0"/>
              <a:t>Negligible performance degradation</a:t>
            </a:r>
          </a:p>
          <a:p>
            <a:pPr marL="788670" lvl="1" indent="-514350">
              <a:buNone/>
            </a:pPr>
            <a:r>
              <a:rPr lang="en-US" sz="2400" dirty="0" smtClean="0"/>
              <a:t>How to meet location-dep. coverage &amp; capacity requirements</a:t>
            </a:r>
            <a:r>
              <a:rPr lang="en-US" sz="2500" dirty="0" smtClean="0"/>
              <a:t> ?</a:t>
            </a:r>
          </a:p>
          <a:p>
            <a:pPr marL="514350" indent="-514350">
              <a:buFont typeface="+mj-lt"/>
              <a:buAutoNum type="arabicPeriod"/>
            </a:pPr>
            <a:endParaRPr lang="en-US" sz="2800" dirty="0" smtClean="0"/>
          </a:p>
          <a:p>
            <a:pPr marL="514350" indent="-514350">
              <a:buFont typeface="+mj-lt"/>
              <a:buAutoNum type="arabicPeriod"/>
            </a:pPr>
            <a:r>
              <a:rPr lang="en-US" sz="2800" dirty="0" smtClean="0"/>
              <a:t>3G standard compliance</a:t>
            </a:r>
          </a:p>
          <a:p>
            <a:pPr marL="788670" lvl="1" indent="-514350">
              <a:buNone/>
            </a:pPr>
            <a:r>
              <a:rPr lang="en-US" sz="2400" dirty="0" smtClean="0"/>
              <a:t>How to support energy efficiency w/o changing 3G standard?</a:t>
            </a:r>
            <a:r>
              <a:rPr lang="en-US" sz="2800" dirty="0" smtClean="0"/>
              <a:t> </a:t>
            </a:r>
          </a:p>
          <a:p>
            <a:pPr marL="788670" lvl="1" indent="-514350">
              <a:buFont typeface="+mj-lt"/>
              <a:buAutoNum type="arabicPeriod"/>
            </a:pPr>
            <a:endParaRPr lang="en-US" sz="2500" dirty="0" smtClean="0"/>
          </a:p>
          <a:p>
            <a:pPr marL="514350" indent="-514350">
              <a:buNone/>
            </a:pPr>
            <a:r>
              <a:rPr lang="en-US" sz="2800" dirty="0" smtClean="0"/>
              <a:t>	</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8</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Solutions</a:t>
            </a:r>
            <a:endParaRPr lang="en-US" dirty="0"/>
          </a:p>
        </p:txBody>
      </p:sp>
      <p:sp>
        <p:nvSpPr>
          <p:cNvPr id="8" name="Content Placeholder 7"/>
          <p:cNvSpPr>
            <a:spLocks noGrp="1"/>
          </p:cNvSpPr>
          <p:nvPr>
            <p:ph sz="quarter" idx="1"/>
          </p:nvPr>
        </p:nvSpPr>
        <p:spPr/>
        <p:txBody>
          <a:bodyPr>
            <a:normAutofit fontScale="77500" lnSpcReduction="20000"/>
          </a:bodyPr>
          <a:lstStyle/>
          <a:p>
            <a:r>
              <a:rPr lang="en-US" dirty="0" smtClean="0"/>
              <a:t>Optimization-based approach</a:t>
            </a:r>
          </a:p>
          <a:p>
            <a:pPr>
              <a:buNone/>
            </a:pPr>
            <a:endParaRPr lang="en-US" dirty="0" smtClean="0"/>
          </a:p>
          <a:p>
            <a:pPr lvl="1">
              <a:buNone/>
            </a:pPr>
            <a:endParaRPr lang="en-US" dirty="0" smtClean="0"/>
          </a:p>
          <a:p>
            <a:pPr lvl="1"/>
            <a:r>
              <a:rPr lang="en-US" dirty="0" smtClean="0"/>
              <a:t>Practical issues unaddressed</a:t>
            </a:r>
          </a:p>
          <a:p>
            <a:pPr lvl="1"/>
            <a:r>
              <a:rPr lang="en-US" dirty="0" smtClean="0"/>
              <a:t>Theoretical analysis only </a:t>
            </a:r>
          </a:p>
          <a:p>
            <a:endParaRPr lang="en-US" dirty="0" smtClean="0"/>
          </a:p>
          <a:p>
            <a:r>
              <a:rPr lang="en-US" dirty="0" smtClean="0"/>
              <a:t>Component-based approach</a:t>
            </a:r>
          </a:p>
          <a:p>
            <a:pPr lvl="1"/>
            <a:r>
              <a:rPr lang="en-US" dirty="0" smtClean="0"/>
              <a:t>e.g., on cooling, power amplifier </a:t>
            </a:r>
          </a:p>
          <a:p>
            <a:pPr lvl="1"/>
            <a:r>
              <a:rPr lang="en-US" dirty="0" smtClean="0"/>
              <a:t>No system-wide solution</a:t>
            </a:r>
          </a:p>
          <a:p>
            <a:pPr lvl="1"/>
            <a:r>
              <a:rPr lang="en-US" dirty="0" smtClean="0"/>
              <a:t>Complement our approach</a:t>
            </a:r>
          </a:p>
          <a:p>
            <a:endParaRPr lang="en-US" dirty="0" smtClean="0"/>
          </a:p>
          <a:p>
            <a:r>
              <a:rPr lang="en-US" dirty="0" smtClean="0"/>
              <a:t>Clean slate design</a:t>
            </a:r>
          </a:p>
          <a:p>
            <a:pPr lvl="1"/>
            <a:r>
              <a:rPr lang="en-US" dirty="0" smtClean="0"/>
              <a:t>e.g., C-RAN</a:t>
            </a:r>
          </a:p>
          <a:p>
            <a:pPr lvl="1"/>
            <a:r>
              <a:rPr lang="en-US" dirty="0" smtClean="0"/>
              <a:t>Re-architect the 3G infrastructure</a:t>
            </a:r>
          </a:p>
          <a:p>
            <a:pPr lvl="1"/>
            <a:r>
              <a:rPr lang="en-US" dirty="0" smtClean="0"/>
              <a:t>Communication and computation intensive</a:t>
            </a:r>
          </a:p>
          <a:p>
            <a:endParaRPr lang="en-US" dirty="0" smtClean="0"/>
          </a:p>
          <a:p>
            <a:pPr>
              <a:buNone/>
            </a:pPr>
            <a:endParaRPr lang="en-US" dirty="0" smtClean="0"/>
          </a:p>
        </p:txBody>
      </p:sp>
      <p:grpSp>
        <p:nvGrpSpPr>
          <p:cNvPr id="9" name="Group 8"/>
          <p:cNvGrpSpPr/>
          <p:nvPr/>
        </p:nvGrpSpPr>
        <p:grpSpPr>
          <a:xfrm>
            <a:off x="1752600" y="1752600"/>
            <a:ext cx="6460166" cy="530225"/>
            <a:chOff x="1752600" y="2133600"/>
            <a:chExt cx="6460166" cy="530225"/>
          </a:xfrm>
        </p:grpSpPr>
        <p:graphicFrame>
          <p:nvGraphicFramePr>
            <p:cNvPr id="6" name="Object 5"/>
            <p:cNvGraphicFramePr>
              <a:graphicFrameLocks noChangeAspect="1"/>
            </p:cNvGraphicFramePr>
            <p:nvPr/>
          </p:nvGraphicFramePr>
          <p:xfrm>
            <a:off x="1752600" y="2209800"/>
            <a:ext cx="1692275" cy="454025"/>
          </p:xfrm>
          <a:graphic>
            <a:graphicData uri="http://schemas.openxmlformats.org/presentationml/2006/ole">
              <p:oleObj spid="_x0000_s34818" name="Equation" r:id="rId4" imgW="6807200" imgH="1828800" progId="Equation.3">
                <p:embed/>
              </p:oleObj>
            </a:graphicData>
          </a:graphic>
        </p:graphicFrame>
        <p:sp>
          <p:nvSpPr>
            <p:cNvPr id="7" name="Rectangle 6"/>
            <p:cNvSpPr/>
            <p:nvPr/>
          </p:nvSpPr>
          <p:spPr>
            <a:xfrm>
              <a:off x="3657600" y="2133600"/>
              <a:ext cx="4555166" cy="523220"/>
            </a:xfrm>
            <a:prstGeom prst="rect">
              <a:avLst/>
            </a:prstGeom>
          </p:spPr>
          <p:txBody>
            <a:bodyPr wrap="none">
              <a:spAutoFit/>
            </a:bodyPr>
            <a:lstStyle/>
            <a:p>
              <a:r>
                <a:rPr lang="en-US" sz="2800" i="1" dirty="0" smtClean="0"/>
                <a:t>subject to C1,C2… </a:t>
              </a:r>
              <a:r>
                <a:rPr lang="en-US" sz="2800" dirty="0" smtClean="0"/>
                <a:t>constraints</a:t>
              </a:r>
              <a:r>
                <a:rPr lang="en-US" sz="2800" i="1" dirty="0" smtClean="0"/>
                <a:t> </a:t>
              </a:r>
              <a:endParaRPr lang="en-US" sz="2800" i="1" dirty="0"/>
            </a:p>
          </p:txBody>
        </p:sp>
      </p:grpSp>
      <p:sp>
        <p:nvSpPr>
          <p:cNvPr id="10" name="Date Placeholder 9"/>
          <p:cNvSpPr>
            <a:spLocks noGrp="1"/>
          </p:cNvSpPr>
          <p:nvPr>
            <p:ph type="dt" sz="half" idx="10"/>
          </p:nvPr>
        </p:nvSpPr>
        <p:spPr/>
        <p:txBody>
          <a:bodyPr/>
          <a:lstStyle/>
          <a:p>
            <a:r>
              <a:rPr lang="en-US" smtClean="0"/>
              <a:t>Mobicom 2011</a:t>
            </a:r>
            <a:endParaRPr lang="en-US" dirty="0"/>
          </a:p>
        </p:txBody>
      </p:sp>
      <p:sp>
        <p:nvSpPr>
          <p:cNvPr id="11" name="Slide Number Placeholder 10"/>
          <p:cNvSpPr>
            <a:spLocks noGrp="1"/>
          </p:cNvSpPr>
          <p:nvPr>
            <p:ph type="sldNum" sz="quarter" idx="12"/>
          </p:nvPr>
        </p:nvSpPr>
        <p:spPr/>
        <p:txBody>
          <a:bodyPr/>
          <a:lstStyle/>
          <a:p>
            <a:fld id="{EA7C8D44-3667-46F6-9772-CC52308E2A7F}" type="slidenum">
              <a:rPr lang="en-US" smtClean="0"/>
              <a:pPr/>
              <a:t>9</a:t>
            </a:fld>
            <a:endParaRPr lang="en-US"/>
          </a:p>
        </p:txBody>
      </p:sp>
      <p:sp>
        <p:nvSpPr>
          <p:cNvPr id="12" name="Footer Placeholder 11"/>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Solution Roadmap</a:t>
            </a:r>
            <a:endParaRPr lang="en-US" dirty="0"/>
          </a:p>
        </p:txBody>
      </p:sp>
      <p:sp>
        <p:nvSpPr>
          <p:cNvPr id="3" name="Content Placeholder 2"/>
          <p:cNvSpPr>
            <a:spLocks noGrp="1"/>
          </p:cNvSpPr>
          <p:nvPr>
            <p:ph sz="quarter" idx="1"/>
          </p:nvPr>
        </p:nvSpPr>
        <p:spPr/>
        <p:txBody>
          <a:bodyPr>
            <a:normAutofit/>
          </a:bodyPr>
          <a:lstStyle/>
          <a:p>
            <a:pPr>
              <a:buNone/>
            </a:pPr>
            <a:r>
              <a:rPr lang="en-US" b="1" dirty="0" smtClean="0">
                <a:ln>
                  <a:solidFill>
                    <a:schemeClr val="accent3">
                      <a:lumMod val="75000"/>
                    </a:schemeClr>
                  </a:solidFill>
                </a:ln>
                <a:solidFill>
                  <a:srgbClr val="FF0000"/>
                </a:solidFill>
              </a:rPr>
              <a:t>    </a:t>
            </a:r>
            <a:r>
              <a:rPr lang="en-US" sz="2800" b="1" dirty="0" smtClean="0">
                <a:ln>
                  <a:solidFill>
                    <a:schemeClr val="accent3">
                      <a:lumMod val="75000"/>
                    </a:schemeClr>
                  </a:solidFill>
                </a:ln>
                <a:solidFill>
                  <a:srgbClr val="FF0000"/>
                </a:solidFill>
              </a:rPr>
              <a:t>A traffic-driven approach that exploits traffic dynamics to turn off under-utilized </a:t>
            </a:r>
            <a:r>
              <a:rPr lang="en-US" sz="2800" b="1" dirty="0" err="1" smtClean="0">
                <a:ln>
                  <a:solidFill>
                    <a:schemeClr val="accent3">
                      <a:lumMod val="75000"/>
                    </a:schemeClr>
                  </a:solidFill>
                </a:ln>
                <a:solidFill>
                  <a:srgbClr val="FF0000"/>
                </a:solidFill>
              </a:rPr>
              <a:t>BSes</a:t>
            </a:r>
            <a:r>
              <a:rPr lang="en-US" sz="2800" b="1" dirty="0" smtClean="0">
                <a:ln>
                  <a:solidFill>
                    <a:schemeClr val="accent3">
                      <a:lumMod val="75000"/>
                    </a:schemeClr>
                  </a:solidFill>
                </a:ln>
                <a:solidFill>
                  <a:srgbClr val="FF0000"/>
                </a:solidFill>
              </a:rPr>
              <a:t> for system-wide energy efficiency</a:t>
            </a:r>
          </a:p>
          <a:p>
            <a:pPr>
              <a:buNone/>
            </a:pPr>
            <a:endParaRPr lang="en-US" dirty="0" smtClean="0"/>
          </a:p>
          <a:p>
            <a:r>
              <a:rPr lang="en-US" sz="2800" dirty="0" smtClean="0">
                <a:solidFill>
                  <a:schemeClr val="tx1"/>
                </a:solidFill>
              </a:rPr>
              <a:t>Characterizing multi-dimensional dynamics</a:t>
            </a:r>
          </a:p>
          <a:p>
            <a:pPr>
              <a:buClr>
                <a:schemeClr val="bg1">
                  <a:lumMod val="65000"/>
                </a:schemeClr>
              </a:buClr>
            </a:pPr>
            <a:r>
              <a:rPr lang="en-US" sz="2800" dirty="0" smtClean="0">
                <a:solidFill>
                  <a:schemeClr val="tx1"/>
                </a:solidFill>
              </a:rPr>
              <a:t>Exploiting dynamics in design</a:t>
            </a:r>
          </a:p>
          <a:p>
            <a:pPr>
              <a:buClr>
                <a:schemeClr val="bg1">
                  <a:lumMod val="65000"/>
                </a:schemeClr>
              </a:buClr>
            </a:pPr>
            <a:r>
              <a:rPr lang="en-US" sz="2800" dirty="0" smtClean="0">
                <a:solidFill>
                  <a:schemeClr val="tx1"/>
                </a:solidFill>
              </a:rPr>
              <a:t>Working with 3G standards</a:t>
            </a:r>
          </a:p>
          <a:p>
            <a:pPr>
              <a:buClr>
                <a:schemeClr val="bg1">
                  <a:lumMod val="65000"/>
                </a:schemeClr>
              </a:buClr>
            </a:pPr>
            <a:r>
              <a:rPr lang="en-US" sz="2800" dirty="0" smtClean="0">
                <a:solidFill>
                  <a:schemeClr val="tx1"/>
                </a:solidFill>
              </a:rPr>
              <a:t>Evaluation</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10</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Temporal Dynamics is Pervasive</a:t>
            </a:r>
            <a:endParaRPr lang="en-US" dirty="0"/>
          </a:p>
        </p:txBody>
      </p:sp>
      <p:sp>
        <p:nvSpPr>
          <p:cNvPr id="8" name="Content Placeholder 7"/>
          <p:cNvSpPr>
            <a:spLocks noGrp="1"/>
          </p:cNvSpPr>
          <p:nvPr>
            <p:ph sz="quarter" idx="1"/>
          </p:nvPr>
        </p:nvSpPr>
        <p:spPr/>
        <p:txBody>
          <a:bodyPr>
            <a:normAutofit/>
          </a:bodyPr>
          <a:lstStyle/>
          <a:p>
            <a:r>
              <a:rPr sz="2800" dirty="0" smtClean="0"/>
              <a:t>Low average utilization under dynamic load</a:t>
            </a:r>
            <a:endParaRPr lang="en-US" sz="2800" dirty="0" smtClean="0"/>
          </a:p>
          <a:p>
            <a:pPr lvl="1"/>
            <a:r>
              <a:rPr lang="en-US" dirty="0" smtClean="0"/>
              <a:t>Peak-to-idle traffic is &gt; 5 at 40~80% BSes</a:t>
            </a:r>
          </a:p>
          <a:p>
            <a:pPr lvl="1">
              <a:buNone/>
            </a:pPr>
            <a:endParaRPr lang="en-US" dirty="0" smtClean="0"/>
          </a:p>
          <a:p>
            <a:pPr lvl="1"/>
            <a:endParaRPr lang="en-US" dirty="0" smtClean="0"/>
          </a:p>
          <a:p>
            <a:endParaRPr lang="en-US" dirty="0" smtClean="0"/>
          </a:p>
          <a:p>
            <a:pPr>
              <a:buNone/>
            </a:pPr>
            <a:endParaRPr lang="en-US" dirty="0" smtClean="0"/>
          </a:p>
        </p:txBody>
      </p:sp>
      <p:pic>
        <p:nvPicPr>
          <p:cNvPr id="9" name="Picture 8" descr="temporal_oneweek.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tretch>
                <a:fillRect/>
              </a:stretch>
            </p:blipFill>
          </mc:Choice>
          <mc:Fallback>
            <p:blipFill>
              <a:blip r:embed="rId4"/>
              <a:stretch>
                <a:fillRect/>
              </a:stretch>
            </p:blipFill>
          </mc:Fallback>
        </mc:AlternateContent>
        <p:spPr>
          <a:xfrm>
            <a:off x="76200" y="2438400"/>
            <a:ext cx="4495800" cy="3147060"/>
          </a:xfrm>
          <a:prstGeom prst="rect">
            <a:avLst/>
          </a:prstGeom>
        </p:spPr>
      </p:pic>
      <p:pic>
        <p:nvPicPr>
          <p:cNvPr id="10" name="Picture 9" descr="traffic_peak_idle_ratio_cdf.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5"/>
              <a:stretch>
                <a:fillRect/>
              </a:stretch>
            </p:blipFill>
          </mc:Choice>
          <mc:Fallback>
            <p:blipFill>
              <a:blip r:embed="rId6"/>
              <a:stretch>
                <a:fillRect/>
              </a:stretch>
            </p:blipFill>
          </mc:Fallback>
        </mc:AlternateContent>
        <p:spPr>
          <a:xfrm>
            <a:off x="4610463" y="2438400"/>
            <a:ext cx="4533537" cy="3173476"/>
          </a:xfrm>
          <a:prstGeom prst="rect">
            <a:avLst/>
          </a:prstGeom>
        </p:spPr>
      </p:pic>
      <p:grpSp>
        <p:nvGrpSpPr>
          <p:cNvPr id="21" name="Group 20"/>
          <p:cNvGrpSpPr/>
          <p:nvPr/>
        </p:nvGrpSpPr>
        <p:grpSpPr>
          <a:xfrm>
            <a:off x="762000" y="4145578"/>
            <a:ext cx="8382000" cy="2179022"/>
            <a:chOff x="381000" y="4648200"/>
            <a:chExt cx="8382000" cy="2179022"/>
          </a:xfrm>
        </p:grpSpPr>
        <p:sp>
          <p:nvSpPr>
            <p:cNvPr id="11" name="Oval 10"/>
            <p:cNvSpPr/>
            <p:nvPr/>
          </p:nvSpPr>
          <p:spPr>
            <a:xfrm>
              <a:off x="381000" y="4998422"/>
              <a:ext cx="3886200" cy="822960"/>
            </a:xfrm>
            <a:prstGeom prst="ellipse">
              <a:avLst/>
            </a:prstGeom>
            <a:no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5791200" y="4648200"/>
              <a:ext cx="2971800" cy="1066483"/>
            </a:xfrm>
            <a:prstGeom prst="ellipse">
              <a:avLst/>
            </a:prstGeom>
            <a:no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1905000" y="6304002"/>
              <a:ext cx="5602841" cy="523220"/>
            </a:xfrm>
            <a:prstGeom prst="rect">
              <a:avLst/>
            </a:prstGeom>
            <a:solidFill>
              <a:srgbClr val="77933C"/>
            </a:solidFill>
            <a:ln>
              <a:solidFill>
                <a:srgbClr val="4F6228"/>
              </a:solidFill>
            </a:ln>
          </p:spPr>
          <p:txBody>
            <a:bodyPr wrap="none">
              <a:spAutoFit/>
            </a:bodyPr>
            <a:lstStyle/>
            <a:p>
              <a:r>
                <a:rPr lang="en-US" sz="2800" dirty="0" smtClean="0">
                  <a:solidFill>
                    <a:srgbClr val="FF0000"/>
                  </a:solidFill>
                </a:rPr>
                <a:t>Large saving potential for quiet hours</a:t>
              </a:r>
              <a:endParaRPr lang="en-US" sz="2800" dirty="0">
                <a:solidFill>
                  <a:srgbClr val="FF0000"/>
                </a:solidFill>
              </a:endParaRPr>
            </a:p>
          </p:txBody>
        </p:sp>
        <p:cxnSp>
          <p:nvCxnSpPr>
            <p:cNvPr id="14" name="Straight Connector 13"/>
            <p:cNvCxnSpPr/>
            <p:nvPr/>
          </p:nvCxnSpPr>
          <p:spPr>
            <a:xfrm rot="16200000" flipH="1">
              <a:off x="3598060" y="5848201"/>
              <a:ext cx="657561" cy="233681"/>
            </a:xfrm>
            <a:prstGeom prst="line">
              <a:avLst/>
            </a:prstGeom>
            <a:ln w="28575" cap="flat" cmpd="sng" algn="ctr">
              <a:solidFill>
                <a:schemeClr val="accent3">
                  <a:lumMod val="50000"/>
                </a:schemeClr>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rot="5400000">
              <a:off x="4806451" y="5297370"/>
              <a:ext cx="1055099" cy="914400"/>
            </a:xfrm>
            <a:prstGeom prst="straightConnector1">
              <a:avLst/>
            </a:prstGeom>
            <a:ln w="28575" cap="flat" cmpd="sng" algn="ctr">
              <a:solidFill>
                <a:srgbClr val="4F6228"/>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sp>
        <p:nvSpPr>
          <p:cNvPr id="17" name="Date Placeholder 16"/>
          <p:cNvSpPr>
            <a:spLocks noGrp="1"/>
          </p:cNvSpPr>
          <p:nvPr>
            <p:ph type="dt" sz="half" idx="10"/>
          </p:nvPr>
        </p:nvSpPr>
        <p:spPr/>
        <p:txBody>
          <a:bodyPr/>
          <a:lstStyle/>
          <a:p>
            <a:r>
              <a:rPr lang="en-US" smtClean="0"/>
              <a:t>Mobicom 2011</a:t>
            </a:r>
            <a:endParaRPr lang="en-US" dirty="0"/>
          </a:p>
        </p:txBody>
      </p:sp>
      <p:sp>
        <p:nvSpPr>
          <p:cNvPr id="18" name="Slide Number Placeholder 17"/>
          <p:cNvSpPr>
            <a:spLocks noGrp="1"/>
          </p:cNvSpPr>
          <p:nvPr>
            <p:ph type="sldNum" sz="quarter" idx="12"/>
          </p:nvPr>
        </p:nvSpPr>
        <p:spPr/>
        <p:txBody>
          <a:bodyPr/>
          <a:lstStyle/>
          <a:p>
            <a:fld id="{EA7C8D44-3667-46F6-9772-CC52308E2A7F}" type="slidenum">
              <a:rPr lang="en-US" smtClean="0"/>
              <a:pPr/>
              <a:t>11</a:t>
            </a:fld>
            <a:endParaRPr lang="en-US"/>
          </a:p>
        </p:txBody>
      </p:sp>
      <p:sp>
        <p:nvSpPr>
          <p:cNvPr id="19" name="Footer Placeholder 1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Temporal Dynamics is Stable</a:t>
            </a:r>
            <a:endParaRPr lang="en-US" dirty="0"/>
          </a:p>
        </p:txBody>
      </p:sp>
      <p:sp>
        <p:nvSpPr>
          <p:cNvPr id="3" name="Content Placeholder 2"/>
          <p:cNvSpPr>
            <a:spLocks noGrp="1"/>
          </p:cNvSpPr>
          <p:nvPr>
            <p:ph sz="quarter" idx="1"/>
          </p:nvPr>
        </p:nvSpPr>
        <p:spPr/>
        <p:txBody>
          <a:bodyPr/>
          <a:lstStyle/>
          <a:p>
            <a:r>
              <a:rPr lang="en-US" sz="2800" dirty="0" smtClean="0"/>
              <a:t>Temporal pattern is near-term stable</a:t>
            </a:r>
          </a:p>
          <a:p>
            <a:pPr lvl="1"/>
            <a:r>
              <a:rPr lang="en-US" dirty="0" smtClean="0"/>
              <a:t>Traffic at each BS is quite stable on a daily basis</a:t>
            </a:r>
          </a:p>
          <a:p>
            <a:pPr lvl="1"/>
            <a:r>
              <a:rPr lang="en-US" dirty="0" smtClean="0"/>
              <a:t>Autocorrelation with 24-hour lag is &gt;0.92 at 70% </a:t>
            </a:r>
            <a:r>
              <a:rPr lang="en-US" dirty="0" err="1" smtClean="0"/>
              <a:t>BSes</a:t>
            </a:r>
            <a:r>
              <a:rPr lang="en-US" dirty="0" smtClean="0"/>
              <a:t> </a:t>
            </a:r>
          </a:p>
          <a:p>
            <a:pPr lvl="1"/>
            <a:r>
              <a:rPr lang="en-US" dirty="0" smtClean="0"/>
              <a:t>Day-to-day variation (|</a:t>
            </a:r>
            <a:r>
              <a:rPr lang="en-US" dirty="0" err="1" smtClean="0"/>
              <a:t>Curr</a:t>
            </a:r>
            <a:r>
              <a:rPr lang="en-US" dirty="0" smtClean="0"/>
              <a:t> – </a:t>
            </a:r>
            <a:r>
              <a:rPr lang="en-US" dirty="0" err="1" smtClean="0"/>
              <a:t>Prev|/Prev</a:t>
            </a:r>
            <a:r>
              <a:rPr lang="en-US" dirty="0" smtClean="0"/>
              <a:t>) is &lt;0.2 at 70% </a:t>
            </a:r>
            <a:r>
              <a:rPr lang="en-US" dirty="0" err="1" smtClean="0"/>
              <a:t>BSes</a:t>
            </a:r>
            <a:endParaRPr lang="en-US" dirty="0" smtClean="0"/>
          </a:p>
        </p:txBody>
      </p:sp>
      <p:sp>
        <p:nvSpPr>
          <p:cNvPr id="12" name="Date Placeholder 11"/>
          <p:cNvSpPr>
            <a:spLocks noGrp="1"/>
          </p:cNvSpPr>
          <p:nvPr>
            <p:ph type="dt" sz="half" idx="10"/>
          </p:nvPr>
        </p:nvSpPr>
        <p:spPr/>
        <p:txBody>
          <a:bodyPr/>
          <a:lstStyle/>
          <a:p>
            <a:r>
              <a:rPr lang="en-US" smtClean="0"/>
              <a:t>Mobicom 2011</a:t>
            </a:r>
            <a:endParaRPr lang="en-US" dirty="0"/>
          </a:p>
        </p:txBody>
      </p:sp>
      <p:sp>
        <p:nvSpPr>
          <p:cNvPr id="14" name="Slide Number Placeholder 13"/>
          <p:cNvSpPr>
            <a:spLocks noGrp="1"/>
          </p:cNvSpPr>
          <p:nvPr>
            <p:ph type="sldNum" sz="quarter" idx="12"/>
          </p:nvPr>
        </p:nvSpPr>
        <p:spPr/>
        <p:txBody>
          <a:bodyPr/>
          <a:lstStyle/>
          <a:p>
            <a:fld id="{EA7C8D44-3667-46F6-9772-CC52308E2A7F}" type="slidenum">
              <a:rPr lang="en-US" smtClean="0"/>
              <a:pPr/>
              <a:t>12</a:t>
            </a:fld>
            <a:endParaRPr lang="en-US"/>
          </a:p>
        </p:txBody>
      </p:sp>
      <p:sp>
        <p:nvSpPr>
          <p:cNvPr id="17" name="Footer Placeholder 16"/>
          <p:cNvSpPr>
            <a:spLocks noGrp="1"/>
          </p:cNvSpPr>
          <p:nvPr>
            <p:ph type="ftr" sz="quarter" idx="11"/>
          </p:nvPr>
        </p:nvSpPr>
        <p:spPr/>
        <p:txBody>
          <a:bodyPr/>
          <a:lstStyle/>
          <a:p>
            <a:r>
              <a:rPr lang="en-US" smtClean="0"/>
              <a:t>C Peng (UCLA)</a:t>
            </a:r>
            <a:endParaRPr lang="en-US" dirty="0"/>
          </a:p>
        </p:txBody>
      </p:sp>
      <p:graphicFrame>
        <p:nvGraphicFramePr>
          <p:cNvPr id="8" name="Table 7"/>
          <p:cNvGraphicFramePr>
            <a:graphicFrameLocks noGrp="1"/>
          </p:cNvGraphicFramePr>
          <p:nvPr/>
        </p:nvGraphicFramePr>
        <p:xfrm>
          <a:off x="1676400" y="3535680"/>
          <a:ext cx="6096000" cy="111252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endParaRPr lang="en-US" dirty="0"/>
                    </a:p>
                  </a:txBody>
                  <a:tcPr/>
                </a:tc>
                <a:tc>
                  <a:txBody>
                    <a:bodyPr/>
                    <a:lstStyle/>
                    <a:p>
                      <a:r>
                        <a:rPr lang="en-US" dirty="0" smtClean="0"/>
                        <a:t>Region</a:t>
                      </a:r>
                      <a:r>
                        <a:rPr lang="en-US" baseline="0" dirty="0" smtClean="0"/>
                        <a:t> 1</a:t>
                      </a:r>
                      <a:endParaRPr lang="en-US" dirty="0"/>
                    </a:p>
                  </a:txBody>
                  <a:tcPr/>
                </a:tc>
                <a:tc>
                  <a:txBody>
                    <a:bodyPr/>
                    <a:lstStyle/>
                    <a:p>
                      <a:r>
                        <a:rPr lang="en-US" dirty="0" smtClean="0"/>
                        <a:t>Region 2</a:t>
                      </a:r>
                      <a:endParaRPr lang="en-US" dirty="0"/>
                    </a:p>
                  </a:txBody>
                  <a:tcPr/>
                </a:tc>
                <a:tc>
                  <a:txBody>
                    <a:bodyPr/>
                    <a:lstStyle/>
                    <a:p>
                      <a:r>
                        <a:rPr lang="en-US" dirty="0" smtClean="0"/>
                        <a:t>Region</a:t>
                      </a:r>
                      <a:r>
                        <a:rPr lang="en-US" baseline="0" dirty="0" smtClean="0"/>
                        <a:t> 3</a:t>
                      </a:r>
                      <a:endParaRPr lang="en-US" dirty="0"/>
                    </a:p>
                  </a:txBody>
                  <a:tcPr/>
                </a:tc>
                <a:tc>
                  <a:txBody>
                    <a:bodyPr/>
                    <a:lstStyle/>
                    <a:p>
                      <a:r>
                        <a:rPr lang="en-US" dirty="0" smtClean="0"/>
                        <a:t>Region</a:t>
                      </a:r>
                      <a:r>
                        <a:rPr lang="en-US" baseline="0" dirty="0" smtClean="0"/>
                        <a:t> 4</a:t>
                      </a:r>
                      <a:endParaRPr lang="en-US" dirty="0"/>
                    </a:p>
                  </a:txBody>
                  <a:tcPr/>
                </a:tc>
              </a:tr>
              <a:tr h="370840">
                <a:tc>
                  <a:txBody>
                    <a:bodyPr/>
                    <a:lstStyle/>
                    <a:p>
                      <a:r>
                        <a:rPr lang="en-US" dirty="0" smtClean="0"/>
                        <a:t>&gt;70%</a:t>
                      </a:r>
                      <a:r>
                        <a:rPr lang="en-US" baseline="0" dirty="0" smtClean="0"/>
                        <a:t> BS</a:t>
                      </a:r>
                      <a:endParaRPr lang="en-US" dirty="0"/>
                    </a:p>
                  </a:txBody>
                  <a:tcPr/>
                </a:tc>
                <a:tc>
                  <a:txBody>
                    <a:bodyPr/>
                    <a:lstStyle/>
                    <a:p>
                      <a:r>
                        <a:rPr lang="en-US" dirty="0" smtClean="0"/>
                        <a:t>0.92</a:t>
                      </a:r>
                      <a:endParaRPr lang="en-US" dirty="0"/>
                    </a:p>
                  </a:txBody>
                  <a:tcPr/>
                </a:tc>
                <a:tc>
                  <a:txBody>
                    <a:bodyPr/>
                    <a:lstStyle/>
                    <a:p>
                      <a:r>
                        <a:rPr lang="en-US" dirty="0" smtClean="0"/>
                        <a:t>0.93</a:t>
                      </a:r>
                      <a:endParaRPr lang="en-US" dirty="0"/>
                    </a:p>
                  </a:txBody>
                  <a:tcPr/>
                </a:tc>
                <a:tc>
                  <a:txBody>
                    <a:bodyPr/>
                    <a:lstStyle/>
                    <a:p>
                      <a:r>
                        <a:rPr lang="en-US" dirty="0" smtClean="0"/>
                        <a:t>0.94</a:t>
                      </a:r>
                      <a:endParaRPr lang="en-US" dirty="0"/>
                    </a:p>
                  </a:txBody>
                  <a:tcPr/>
                </a:tc>
                <a:tc>
                  <a:txBody>
                    <a:bodyPr/>
                    <a:lstStyle/>
                    <a:p>
                      <a:r>
                        <a:rPr lang="en-US" dirty="0" smtClean="0"/>
                        <a:t>0.94</a:t>
                      </a:r>
                      <a:endParaRPr lang="en-US" dirty="0"/>
                    </a:p>
                  </a:txBody>
                  <a:tcPr/>
                </a:tc>
              </a:tr>
              <a:tr h="370840">
                <a:tc>
                  <a:txBody>
                    <a:bodyPr/>
                    <a:lstStyle/>
                    <a:p>
                      <a:r>
                        <a:rPr lang="en-US" dirty="0" smtClean="0"/>
                        <a:t>&gt;90% BS</a:t>
                      </a:r>
                      <a:endParaRPr lang="en-US" dirty="0"/>
                    </a:p>
                  </a:txBody>
                  <a:tcPr/>
                </a:tc>
                <a:tc>
                  <a:txBody>
                    <a:bodyPr/>
                    <a:lstStyle/>
                    <a:p>
                      <a:r>
                        <a:rPr lang="en-US" dirty="0" smtClean="0"/>
                        <a:t>0.83</a:t>
                      </a:r>
                      <a:endParaRPr lang="en-US" dirty="0"/>
                    </a:p>
                  </a:txBody>
                  <a:tcPr/>
                </a:tc>
                <a:tc>
                  <a:txBody>
                    <a:bodyPr/>
                    <a:lstStyle/>
                    <a:p>
                      <a:r>
                        <a:rPr lang="en-US" dirty="0" smtClean="0"/>
                        <a:t>0.83</a:t>
                      </a:r>
                      <a:endParaRPr lang="en-US" dirty="0"/>
                    </a:p>
                  </a:txBody>
                  <a:tcPr/>
                </a:tc>
                <a:tc>
                  <a:txBody>
                    <a:bodyPr/>
                    <a:lstStyle/>
                    <a:p>
                      <a:r>
                        <a:rPr lang="en-US" dirty="0" smtClean="0"/>
                        <a:t>0.90</a:t>
                      </a:r>
                      <a:endParaRPr lang="en-US" dirty="0"/>
                    </a:p>
                  </a:txBody>
                  <a:tcPr/>
                </a:tc>
                <a:tc>
                  <a:txBody>
                    <a:bodyPr/>
                    <a:lstStyle/>
                    <a:p>
                      <a:r>
                        <a:rPr lang="en-US" dirty="0" smtClean="0"/>
                        <a:t>0.90</a:t>
                      </a:r>
                      <a:endParaRPr lang="en-US" dirty="0"/>
                    </a:p>
                  </a:txBody>
                  <a:tcPr/>
                </a:tc>
              </a:tr>
            </a:tbl>
          </a:graphicData>
        </a:graphic>
      </p:graphicFrame>
      <p:sp>
        <p:nvSpPr>
          <p:cNvPr id="9" name="TextBox 8"/>
          <p:cNvSpPr txBox="1"/>
          <p:nvPr/>
        </p:nvSpPr>
        <p:spPr>
          <a:xfrm>
            <a:off x="2959782" y="4572000"/>
            <a:ext cx="3288618" cy="369332"/>
          </a:xfrm>
          <a:prstGeom prst="rect">
            <a:avLst/>
          </a:prstGeom>
          <a:noFill/>
        </p:spPr>
        <p:txBody>
          <a:bodyPr wrap="none" rtlCol="0">
            <a:spAutoFit/>
          </a:bodyPr>
          <a:lstStyle/>
          <a:p>
            <a:r>
              <a:rPr lang="en-US" dirty="0" smtClean="0"/>
              <a:t>Autocorrelation with 24-hour-lag</a:t>
            </a:r>
            <a:endParaRPr lang="en-US" dirty="0"/>
          </a:p>
        </p:txBody>
      </p:sp>
      <p:grpSp>
        <p:nvGrpSpPr>
          <p:cNvPr id="26" name="Group 25"/>
          <p:cNvGrpSpPr/>
          <p:nvPr/>
        </p:nvGrpSpPr>
        <p:grpSpPr>
          <a:xfrm>
            <a:off x="2593848" y="3810000"/>
            <a:ext cx="5099304" cy="2325707"/>
            <a:chOff x="2593848" y="3810000"/>
            <a:chExt cx="5099304" cy="2325707"/>
          </a:xfrm>
        </p:grpSpPr>
        <p:sp>
          <p:nvSpPr>
            <p:cNvPr id="16" name="Rectangle 15"/>
            <p:cNvSpPr/>
            <p:nvPr/>
          </p:nvSpPr>
          <p:spPr>
            <a:xfrm>
              <a:off x="2593848" y="5181600"/>
              <a:ext cx="4340352" cy="954107"/>
            </a:xfrm>
            <a:prstGeom prst="rect">
              <a:avLst/>
            </a:prstGeom>
            <a:solidFill>
              <a:srgbClr val="77933C"/>
            </a:solidFill>
            <a:ln>
              <a:solidFill>
                <a:srgbClr val="4F6228"/>
              </a:solidFill>
            </a:ln>
          </p:spPr>
          <p:txBody>
            <a:bodyPr wrap="square">
              <a:spAutoFit/>
            </a:bodyPr>
            <a:lstStyle/>
            <a:p>
              <a:r>
                <a:rPr lang="en-US" sz="2800" dirty="0" smtClean="0">
                  <a:solidFill>
                    <a:srgbClr val="FF0000"/>
                  </a:solidFill>
                </a:rPr>
                <a:t>Traffic is predictable.</a:t>
              </a:r>
            </a:p>
            <a:p>
              <a:r>
                <a:rPr lang="en-US" sz="2800" dirty="0" smtClean="0">
                  <a:solidFill>
                    <a:srgbClr val="FF0000"/>
                  </a:solidFill>
                </a:rPr>
                <a:t>Case for traffic profiling </a:t>
              </a:r>
            </a:p>
          </p:txBody>
        </p:sp>
        <p:sp>
          <p:nvSpPr>
            <p:cNvPr id="10" name="Oval 9"/>
            <p:cNvSpPr/>
            <p:nvPr/>
          </p:nvSpPr>
          <p:spPr>
            <a:xfrm>
              <a:off x="2819400" y="3810000"/>
              <a:ext cx="4873752" cy="582403"/>
            </a:xfrm>
            <a:prstGeom prst="ellipse">
              <a:avLst/>
            </a:prstGeom>
            <a:no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sp>
        <p:cxnSp>
          <p:nvCxnSpPr>
            <p:cNvPr id="11" name="Straight Arrow Connector 10"/>
            <p:cNvCxnSpPr/>
            <p:nvPr/>
          </p:nvCxnSpPr>
          <p:spPr>
            <a:xfrm rot="10800000" flipV="1">
              <a:off x="4419600" y="4392402"/>
              <a:ext cx="914400" cy="789197"/>
            </a:xfrm>
            <a:prstGeom prst="straightConnector1">
              <a:avLst/>
            </a:prstGeom>
            <a:ln w="28575" cap="flat" cmpd="sng" algn="ctr">
              <a:solidFill>
                <a:srgbClr val="4F6228"/>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Spatial Dynamics</a:t>
            </a:r>
            <a:endParaRPr lang="en-US" dirty="0"/>
          </a:p>
        </p:txBody>
      </p:sp>
      <p:sp>
        <p:nvSpPr>
          <p:cNvPr id="3" name="Content Placeholder 2"/>
          <p:cNvSpPr>
            <a:spLocks noGrp="1"/>
          </p:cNvSpPr>
          <p:nvPr>
            <p:ph sz="quarter" idx="1"/>
          </p:nvPr>
        </p:nvSpPr>
        <p:spPr/>
        <p:txBody>
          <a:bodyPr/>
          <a:lstStyle/>
          <a:p>
            <a:r>
              <a:rPr lang="en-US" dirty="0" smtClean="0"/>
              <a:t>Deployment varies at locations</a:t>
            </a:r>
          </a:p>
          <a:p>
            <a:pPr lvl="1"/>
            <a:r>
              <a:rPr lang="en-US" dirty="0" smtClean="0"/>
              <a:t>Dense in big cities</a:t>
            </a:r>
          </a:p>
          <a:p>
            <a:pPr lvl="2"/>
            <a:r>
              <a:rPr lang="en-US" dirty="0" smtClean="0"/>
              <a:t>20+ neighbor (&lt;1KM)</a:t>
            </a:r>
          </a:p>
          <a:p>
            <a:pPr lvl="1"/>
            <a:endParaRPr lang="en-US" dirty="0" smtClean="0"/>
          </a:p>
          <a:p>
            <a:endParaRPr lang="en-US" dirty="0" smtClean="0"/>
          </a:p>
          <a:p>
            <a:endParaRPr lang="en-US" dirty="0"/>
          </a:p>
        </p:txBody>
      </p:sp>
      <p:sp>
        <p:nvSpPr>
          <p:cNvPr id="14" name="Date Placeholder 13"/>
          <p:cNvSpPr>
            <a:spLocks noGrp="1"/>
          </p:cNvSpPr>
          <p:nvPr>
            <p:ph type="dt" sz="half" idx="10"/>
          </p:nvPr>
        </p:nvSpPr>
        <p:spPr/>
        <p:txBody>
          <a:bodyPr/>
          <a:lstStyle/>
          <a:p>
            <a:r>
              <a:rPr lang="en-US" smtClean="0"/>
              <a:t>Mobicom 2011</a:t>
            </a:r>
            <a:endParaRPr lang="en-US" dirty="0"/>
          </a:p>
        </p:txBody>
      </p:sp>
      <p:sp>
        <p:nvSpPr>
          <p:cNvPr id="16" name="Footer Placeholder 15"/>
          <p:cNvSpPr>
            <a:spLocks noGrp="1"/>
          </p:cNvSpPr>
          <p:nvPr>
            <p:ph type="ftr" sz="quarter" idx="11"/>
          </p:nvPr>
        </p:nvSpPr>
        <p:spPr/>
        <p:txBody>
          <a:bodyPr/>
          <a:lstStyle/>
          <a:p>
            <a:r>
              <a:rPr lang="en-US" smtClean="0"/>
              <a:t>C Peng (UCLA)</a:t>
            </a:r>
            <a:endParaRPr lang="en-US" dirty="0"/>
          </a:p>
        </p:txBody>
      </p:sp>
      <p:sp>
        <p:nvSpPr>
          <p:cNvPr id="15" name="Slide Number Placeholder 14"/>
          <p:cNvSpPr>
            <a:spLocks noGrp="1"/>
          </p:cNvSpPr>
          <p:nvPr>
            <p:ph type="sldNum" sz="quarter" idx="12"/>
          </p:nvPr>
        </p:nvSpPr>
        <p:spPr/>
        <p:txBody>
          <a:bodyPr/>
          <a:lstStyle/>
          <a:p>
            <a:fld id="{EA7C8D44-3667-46F6-9772-CC52308E2A7F}" type="slidenum">
              <a:rPr lang="en-US" smtClean="0"/>
              <a:pPr/>
              <a:t>13</a:t>
            </a:fld>
            <a:endParaRPr lang="en-US"/>
          </a:p>
        </p:txBody>
      </p:sp>
      <p:pic>
        <p:nvPicPr>
          <p:cNvPr id="6" name="Picture 5" descr="nodeb_num_neighbor_dist.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tretch>
                <a:fillRect/>
              </a:stretch>
            </p:blipFill>
          </mc:Choice>
          <mc:Fallback>
            <p:blipFill>
              <a:blip r:embed="rId4"/>
              <a:stretch>
                <a:fillRect/>
              </a:stretch>
            </p:blipFill>
          </mc:Fallback>
        </mc:AlternateContent>
        <p:spPr>
          <a:xfrm>
            <a:off x="2209800" y="2582371"/>
            <a:ext cx="4757058" cy="3056429"/>
          </a:xfrm>
          <a:prstGeom prst="rect">
            <a:avLst/>
          </a:prstGeom>
        </p:spPr>
      </p:pic>
      <p:sp>
        <p:nvSpPr>
          <p:cNvPr id="26" name="Rectangle 25"/>
          <p:cNvSpPr/>
          <p:nvPr/>
        </p:nvSpPr>
        <p:spPr>
          <a:xfrm>
            <a:off x="1295400" y="5715000"/>
            <a:ext cx="6934200" cy="492443"/>
          </a:xfrm>
          <a:prstGeom prst="rect">
            <a:avLst/>
          </a:prstGeom>
          <a:solidFill>
            <a:srgbClr val="77933C"/>
          </a:solidFill>
          <a:ln>
            <a:solidFill>
              <a:srgbClr val="4F6228"/>
            </a:solidFill>
          </a:ln>
        </p:spPr>
        <p:txBody>
          <a:bodyPr wrap="square">
            <a:spAutoFit/>
          </a:bodyPr>
          <a:lstStyle/>
          <a:p>
            <a:pPr algn="ctr"/>
            <a:r>
              <a:rPr lang="en-US" sz="2600" dirty="0" smtClean="0">
                <a:solidFill>
                  <a:srgbClr val="FF0000"/>
                </a:solidFill>
              </a:rPr>
              <a:t>Rich BS redundancy ensures coverage.</a:t>
            </a:r>
            <a:endParaRPr lang="en-US" sz="2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Spatio</a:t>
            </a:r>
            <a:r>
              <a:rPr lang="en-US" dirty="0" smtClean="0"/>
              <a:t>-temporal Dynamics</a:t>
            </a:r>
            <a:endParaRPr lang="en-US" dirty="0"/>
          </a:p>
        </p:txBody>
      </p:sp>
      <p:sp>
        <p:nvSpPr>
          <p:cNvPr id="3" name="Content Placeholder 2"/>
          <p:cNvSpPr>
            <a:spLocks noGrp="1"/>
          </p:cNvSpPr>
          <p:nvPr>
            <p:ph sz="quarter" idx="1"/>
          </p:nvPr>
        </p:nvSpPr>
        <p:spPr/>
        <p:txBody>
          <a:bodyPr/>
          <a:lstStyle/>
          <a:p>
            <a:r>
              <a:rPr lang="en-US" dirty="0" smtClean="0"/>
              <a:t>Traffic is also diverse at various locations</a:t>
            </a:r>
          </a:p>
          <a:p>
            <a:pPr lvl="1">
              <a:defRPr/>
            </a:pPr>
            <a:r>
              <a:rPr lang="en-US" dirty="0" smtClean="0"/>
              <a:t>Peak hours are different</a:t>
            </a:r>
          </a:p>
          <a:p>
            <a:pPr lvl="1">
              <a:defRPr/>
            </a:pPr>
            <a:r>
              <a:rPr lang="en-US" sz="2300" dirty="0" smtClean="0">
                <a:solidFill>
                  <a:schemeClr val="tx2"/>
                </a:solidFill>
              </a:rPr>
              <a:t>Multiplexing gain ~ 2 at peak hours</a:t>
            </a:r>
          </a:p>
          <a:p>
            <a:pPr lvl="2">
              <a:defRPr/>
            </a:pPr>
            <a:r>
              <a:rPr lang="en-US" sz="2100" dirty="0" smtClean="0"/>
              <a:t>Lower bound for  the ratio of capacity to traffic</a:t>
            </a:r>
          </a:p>
          <a:p>
            <a:pPr marL="1005840" lvl="2" indent="-274320">
              <a:buClr>
                <a:schemeClr val="accent2"/>
              </a:buClr>
            </a:pPr>
            <a:endParaRPr lang="en-US" sz="2300" dirty="0" smtClean="0">
              <a:solidFill>
                <a:schemeClr val="tx2"/>
              </a:solidFill>
            </a:endParaRPr>
          </a:p>
          <a:p>
            <a:endParaRPr lang="en-US" dirty="0"/>
          </a:p>
        </p:txBody>
      </p:sp>
      <p:sp>
        <p:nvSpPr>
          <p:cNvPr id="4" name="Date Placeholder 3"/>
          <p:cNvSpPr>
            <a:spLocks noGrp="1"/>
          </p:cNvSpPr>
          <p:nvPr>
            <p:ph type="dt" sz="half" idx="10"/>
          </p:nvPr>
        </p:nvSpPr>
        <p:spPr/>
        <p:txBody>
          <a:bodyPr/>
          <a:lstStyle/>
          <a:p>
            <a:r>
              <a:rPr lang="en-US" smtClean="0"/>
              <a:t>Mobicom 2011</a:t>
            </a:r>
            <a:endParaRPr lang="en-US" dirty="0"/>
          </a:p>
        </p:txBody>
      </p:sp>
      <p:sp>
        <p:nvSpPr>
          <p:cNvPr id="5" name="Footer Placeholder 4"/>
          <p:cNvSpPr>
            <a:spLocks noGrp="1"/>
          </p:cNvSpPr>
          <p:nvPr>
            <p:ph type="ftr" sz="quarter" idx="11"/>
          </p:nvPr>
        </p:nvSpPr>
        <p:spPr/>
        <p:txBody>
          <a:bodyPr/>
          <a:lstStyle/>
          <a:p>
            <a:r>
              <a:rPr lang="en-US" smtClean="0"/>
              <a:t>C Peng (UCLA)</a:t>
            </a:r>
            <a:endParaRPr lang="en-US" dirty="0"/>
          </a:p>
        </p:txBody>
      </p:sp>
      <p:sp>
        <p:nvSpPr>
          <p:cNvPr id="6" name="Slide Number Placeholder 5"/>
          <p:cNvSpPr>
            <a:spLocks noGrp="1"/>
          </p:cNvSpPr>
          <p:nvPr>
            <p:ph type="sldNum" sz="quarter" idx="12"/>
          </p:nvPr>
        </p:nvSpPr>
        <p:spPr/>
        <p:txBody>
          <a:bodyPr/>
          <a:lstStyle/>
          <a:p>
            <a:fld id="{EA7C8D44-3667-46F6-9772-CC52308E2A7F}" type="slidenum">
              <a:rPr lang="en-US" smtClean="0"/>
              <a:pPr/>
              <a:t>14</a:t>
            </a:fld>
            <a:endParaRPr lang="en-US" dirty="0"/>
          </a:p>
        </p:txBody>
      </p:sp>
      <p:sp>
        <p:nvSpPr>
          <p:cNvPr id="7" name="Content Placeholder 2"/>
          <p:cNvSpPr txBox="1">
            <a:spLocks/>
          </p:cNvSpPr>
          <p:nvPr/>
        </p:nvSpPr>
        <p:spPr>
          <a:xfrm>
            <a:off x="4572000" y="1234440"/>
            <a:ext cx="4267200" cy="493776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6000"/>
              <a:buFont typeface="Wingdings 3"/>
              <a:buChar char=""/>
              <a:tabLst/>
              <a:defRPr/>
            </a:pPr>
            <a:endParaRPr kumimoji="0" lang="en-US" sz="2600" b="0" i="0" u="none" strike="noStrike" kern="1200" cap="none" spc="0" normalizeH="0" baseline="0" noProof="0" dirty="0" smtClean="0">
              <a:ln>
                <a:noFill/>
              </a:ln>
              <a:solidFill>
                <a:schemeClr val="tx1"/>
              </a:solidFill>
              <a:effectLst/>
              <a:uLnTx/>
              <a:uFillTx/>
              <a:latin typeface="+mn-lt"/>
              <a:ea typeface="+mn-ea"/>
              <a:cs typeface="+mn-cs"/>
            </a:endParaRPr>
          </a:p>
          <a:p>
            <a:pPr marL="274320" marR="0" lvl="0" indent="-274320" algn="l" defTabSz="914400" rtl="0" eaLnBrk="1" fontAlgn="auto" latinLnBrk="0" hangingPunct="1">
              <a:lnSpc>
                <a:spcPct val="100000"/>
              </a:lnSpc>
              <a:spcBef>
                <a:spcPts val="600"/>
              </a:spcBef>
              <a:spcAft>
                <a:spcPts val="0"/>
              </a:spcAft>
              <a:buClr>
                <a:schemeClr val="accent1"/>
              </a:buClr>
              <a:buSzPct val="76000"/>
              <a:buFont typeface="Wingdings 3"/>
              <a:buChar char=""/>
              <a:tabLst/>
              <a:defRPr/>
            </a:pPr>
            <a:endParaRPr kumimoji="0" lang="en-US" sz="2600" b="0" i="0" u="none" strike="noStrike" kern="1200" cap="none" spc="0" normalizeH="0" baseline="0" noProof="0" dirty="0">
              <a:ln>
                <a:noFill/>
              </a:ln>
              <a:solidFill>
                <a:schemeClr val="tx1"/>
              </a:solidFill>
              <a:effectLst/>
              <a:uLnTx/>
              <a:uFillTx/>
              <a:latin typeface="+mn-lt"/>
              <a:ea typeface="+mn-ea"/>
              <a:cs typeface="+mn-cs"/>
            </a:endParaRPr>
          </a:p>
        </p:txBody>
      </p:sp>
      <p:grpSp>
        <p:nvGrpSpPr>
          <p:cNvPr id="14" name="Group 13"/>
          <p:cNvGrpSpPr/>
          <p:nvPr/>
        </p:nvGrpSpPr>
        <p:grpSpPr>
          <a:xfrm>
            <a:off x="2286000" y="2892623"/>
            <a:ext cx="4751587" cy="2974777"/>
            <a:chOff x="4038600" y="2892623"/>
            <a:chExt cx="4675387" cy="2901554"/>
          </a:xfrm>
        </p:grpSpPr>
        <p:pic>
          <p:nvPicPr>
            <p:cNvPr id="8" name="Picture 7" descr="mobicom_aggrGain_allregions-ppt.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2"/>
                <a:stretch>
                  <a:fillRect/>
                </a:stretch>
              </p:blipFill>
            </mc:Choice>
            <mc:Fallback>
              <p:blipFill>
                <a:blip r:embed="rId3"/>
                <a:stretch>
                  <a:fillRect/>
                </a:stretch>
              </p:blipFill>
            </mc:Fallback>
          </mc:AlternateContent>
          <p:spPr>
            <a:xfrm>
              <a:off x="4038600" y="2892623"/>
              <a:ext cx="4675387" cy="2822377"/>
            </a:xfrm>
            <a:prstGeom prst="rect">
              <a:avLst/>
            </a:prstGeom>
          </p:spPr>
        </p:pic>
        <p:sp>
          <p:nvSpPr>
            <p:cNvPr id="10" name="TextBox 9"/>
            <p:cNvSpPr txBox="1"/>
            <p:nvPr/>
          </p:nvSpPr>
          <p:spPr>
            <a:xfrm>
              <a:off x="4799887" y="5486400"/>
              <a:ext cx="3505913" cy="307777"/>
            </a:xfrm>
            <a:prstGeom prst="rect">
              <a:avLst/>
            </a:prstGeom>
            <a:noFill/>
          </p:spPr>
          <p:txBody>
            <a:bodyPr wrap="none" rtlCol="0">
              <a:spAutoFit/>
            </a:bodyPr>
            <a:lstStyle/>
            <a:p>
              <a:r>
                <a:rPr lang="en-US" sz="1400" dirty="0" smtClean="0"/>
                <a:t>Multiplexing gain: </a:t>
              </a:r>
              <a:r>
                <a:rPr lang="en-US" sz="1400" dirty="0" err="1" smtClean="0"/>
                <a:t>sum(maxTraffic)/sum(traffic</a:t>
              </a:r>
              <a:r>
                <a:rPr lang="en-US" sz="1400" dirty="0" smtClean="0"/>
                <a:t>)</a:t>
              </a:r>
              <a:endParaRPr lang="en-US" sz="1400" dirty="0"/>
            </a:p>
          </p:txBody>
        </p:sp>
      </p:grpSp>
      <p:grpSp>
        <p:nvGrpSpPr>
          <p:cNvPr id="20" name="Group 19"/>
          <p:cNvGrpSpPr/>
          <p:nvPr/>
        </p:nvGrpSpPr>
        <p:grpSpPr>
          <a:xfrm>
            <a:off x="1752600" y="4130040"/>
            <a:ext cx="6016752" cy="2194560"/>
            <a:chOff x="1752600" y="4130040"/>
            <a:chExt cx="6016752" cy="2194560"/>
          </a:xfrm>
        </p:grpSpPr>
        <p:sp>
          <p:nvSpPr>
            <p:cNvPr id="9" name="Rectangle 8"/>
            <p:cNvSpPr/>
            <p:nvPr/>
          </p:nvSpPr>
          <p:spPr>
            <a:xfrm>
              <a:off x="1752600" y="5832157"/>
              <a:ext cx="6016752" cy="492443"/>
            </a:xfrm>
            <a:prstGeom prst="rect">
              <a:avLst/>
            </a:prstGeom>
            <a:solidFill>
              <a:srgbClr val="77933C"/>
            </a:solidFill>
            <a:ln>
              <a:solidFill>
                <a:srgbClr val="4F6228"/>
              </a:solidFill>
            </a:ln>
          </p:spPr>
          <p:txBody>
            <a:bodyPr wrap="square">
              <a:spAutoFit/>
            </a:bodyPr>
            <a:lstStyle/>
            <a:p>
              <a:pPr algn="ctr"/>
              <a:r>
                <a:rPr lang="en-US" sz="2600" dirty="0" smtClean="0">
                  <a:solidFill>
                    <a:srgbClr val="FF0000"/>
                  </a:solidFill>
                </a:rPr>
                <a:t>Large saving potential even at peak hours</a:t>
              </a:r>
              <a:endParaRPr lang="en-US" sz="2600" dirty="0">
                <a:solidFill>
                  <a:srgbClr val="FF0000"/>
                </a:solidFill>
              </a:endParaRPr>
            </a:p>
          </p:txBody>
        </p:sp>
        <p:sp>
          <p:nvSpPr>
            <p:cNvPr id="15" name="Oval 14"/>
            <p:cNvSpPr/>
            <p:nvPr/>
          </p:nvSpPr>
          <p:spPr>
            <a:xfrm>
              <a:off x="3429000" y="4130040"/>
              <a:ext cx="2590800" cy="822960"/>
            </a:xfrm>
            <a:prstGeom prst="ellipse">
              <a:avLst/>
            </a:prstGeom>
            <a:noFill/>
            <a:ln w="28575" cap="flat" cmpd="sng" algn="ctr">
              <a:solidFill>
                <a:schemeClr val="accent3">
                  <a:lumMod val="50000"/>
                </a:schemeClr>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sp>
        <p:cxnSp>
          <p:nvCxnSpPr>
            <p:cNvPr id="16" name="Straight Connector 15"/>
            <p:cNvCxnSpPr>
              <a:stCxn id="15" idx="3"/>
            </p:cNvCxnSpPr>
            <p:nvPr/>
          </p:nvCxnSpPr>
          <p:spPr>
            <a:xfrm rot="5400000">
              <a:off x="2630207" y="4658713"/>
              <a:ext cx="1004440" cy="1351975"/>
            </a:xfrm>
            <a:prstGeom prst="line">
              <a:avLst/>
            </a:prstGeom>
            <a:ln w="28575" cap="flat" cmpd="sng" algn="ctr">
              <a:solidFill>
                <a:schemeClr val="accent3">
                  <a:lumMod val="50000"/>
                </a:schemeClr>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Roadmap</a:t>
            </a:r>
            <a:endParaRPr lang="en-US" dirty="0"/>
          </a:p>
        </p:txBody>
      </p:sp>
      <p:sp>
        <p:nvSpPr>
          <p:cNvPr id="3" name="Content Placeholder 2"/>
          <p:cNvSpPr>
            <a:spLocks noGrp="1"/>
          </p:cNvSpPr>
          <p:nvPr>
            <p:ph sz="quarter" idx="1"/>
          </p:nvPr>
        </p:nvSpPr>
        <p:spPr/>
        <p:txBody>
          <a:bodyPr/>
          <a:lstStyle/>
          <a:p>
            <a:r>
              <a:rPr lang="en-US" dirty="0" smtClean="0">
                <a:solidFill>
                  <a:srgbClr val="BFBFBF"/>
                </a:solidFill>
              </a:rPr>
              <a:t>Characterizing multi-dimensional dynamics</a:t>
            </a:r>
          </a:p>
          <a:p>
            <a:pPr>
              <a:buClr>
                <a:schemeClr val="bg1">
                  <a:lumMod val="65000"/>
                </a:schemeClr>
              </a:buClr>
            </a:pPr>
            <a:r>
              <a:rPr lang="en-US" b="1" dirty="0" smtClean="0"/>
              <a:t>Exploiting dynamics in design</a:t>
            </a:r>
          </a:p>
          <a:p>
            <a:pPr>
              <a:buClr>
                <a:schemeClr val="bg1">
                  <a:lumMod val="65000"/>
                </a:schemeClr>
              </a:buClr>
            </a:pPr>
            <a:r>
              <a:rPr lang="en-US" dirty="0" smtClean="0">
                <a:solidFill>
                  <a:schemeClr val="bg1">
                    <a:lumMod val="65000"/>
                  </a:schemeClr>
                </a:solidFill>
              </a:rPr>
              <a:t>Working with 3G standards</a:t>
            </a:r>
          </a:p>
          <a:p>
            <a:r>
              <a:rPr lang="en-US" dirty="0" smtClean="0">
                <a:solidFill>
                  <a:schemeClr val="bg1">
                    <a:lumMod val="65000"/>
                  </a:schemeClr>
                </a:solidFill>
              </a:rPr>
              <a:t>Evaluation</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15</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Title 64"/>
          <p:cNvSpPr>
            <a:spLocks noGrp="1"/>
          </p:cNvSpPr>
          <p:nvPr>
            <p:ph type="title"/>
          </p:nvPr>
        </p:nvSpPr>
        <p:spPr/>
        <p:txBody>
          <a:bodyPr>
            <a:normAutofit fontScale="90000"/>
          </a:bodyPr>
          <a:lstStyle/>
          <a:p>
            <a:r>
              <a:rPr lang="en-US" dirty="0" smtClean="0"/>
              <a:t>Issue I: How to Satisfy location-dependent Coverage &amp; Capacity Constraints? </a:t>
            </a:r>
            <a:endParaRPr lang="en-US" dirty="0"/>
          </a:p>
        </p:txBody>
      </p:sp>
      <p:sp>
        <p:nvSpPr>
          <p:cNvPr id="66" name="Content Placeholder 65"/>
          <p:cNvSpPr>
            <a:spLocks noGrp="1"/>
          </p:cNvSpPr>
          <p:nvPr>
            <p:ph sz="quarter" idx="1"/>
          </p:nvPr>
        </p:nvSpPr>
        <p:spPr/>
        <p:txBody>
          <a:bodyPr/>
          <a:lstStyle/>
          <a:p>
            <a:r>
              <a:rPr lang="en-US" dirty="0" smtClean="0"/>
              <a:t>Once a BS turns off,  clients in its original coverage should still be covered</a:t>
            </a:r>
          </a:p>
          <a:p>
            <a:endParaRPr lang="en-US" dirty="0" smtClean="0"/>
          </a:p>
          <a:p>
            <a:endParaRPr lang="en-US" dirty="0" smtClean="0"/>
          </a:p>
          <a:p>
            <a:endParaRPr lang="en-US" dirty="0" smtClean="0"/>
          </a:p>
          <a:p>
            <a:endParaRPr lang="en-US" dirty="0" smtClean="0"/>
          </a:p>
          <a:p>
            <a:pPr>
              <a:buNone/>
            </a:pPr>
            <a:r>
              <a:rPr lang="en-US" dirty="0" smtClean="0"/>
              <a:t> </a:t>
            </a:r>
          </a:p>
          <a:p>
            <a:endParaRPr lang="en-US" dirty="0" smtClean="0"/>
          </a:p>
          <a:p>
            <a:pPr>
              <a:buNone/>
            </a:pPr>
            <a:endParaRPr lang="en-US" dirty="0" smtClean="0"/>
          </a:p>
        </p:txBody>
      </p:sp>
      <p:sp>
        <p:nvSpPr>
          <p:cNvPr id="4" name="Date Placeholder 3"/>
          <p:cNvSpPr>
            <a:spLocks noGrp="1"/>
          </p:cNvSpPr>
          <p:nvPr>
            <p:ph type="dt" sz="half" idx="10"/>
          </p:nvPr>
        </p:nvSpPr>
        <p:spPr/>
        <p:txBody>
          <a:bodyPr/>
          <a:lstStyle/>
          <a:p>
            <a:r>
              <a:rPr lang="en-US" smtClean="0"/>
              <a:t>Mobicom 2011</a:t>
            </a:r>
            <a:endParaRPr lang="en-US" dirty="0"/>
          </a:p>
        </p:txBody>
      </p:sp>
      <p:sp>
        <p:nvSpPr>
          <p:cNvPr id="5" name="Footer Placeholder 4"/>
          <p:cNvSpPr>
            <a:spLocks noGrp="1"/>
          </p:cNvSpPr>
          <p:nvPr>
            <p:ph type="ftr" sz="quarter" idx="11"/>
          </p:nvPr>
        </p:nvSpPr>
        <p:spPr/>
        <p:txBody>
          <a:bodyPr/>
          <a:lstStyle/>
          <a:p>
            <a:r>
              <a:rPr lang="en-US" smtClean="0"/>
              <a:t>C Peng (UCLA)</a:t>
            </a:r>
            <a:endParaRPr lang="en-US" dirty="0"/>
          </a:p>
        </p:txBody>
      </p:sp>
      <p:sp>
        <p:nvSpPr>
          <p:cNvPr id="6" name="Slide Number Placeholder 5"/>
          <p:cNvSpPr>
            <a:spLocks noGrp="1"/>
          </p:cNvSpPr>
          <p:nvPr>
            <p:ph type="sldNum" sz="quarter" idx="12"/>
          </p:nvPr>
        </p:nvSpPr>
        <p:spPr/>
        <p:txBody>
          <a:bodyPr/>
          <a:lstStyle/>
          <a:p>
            <a:fld id="{EA7C8D44-3667-46F6-9772-CC52308E2A7F}" type="slidenum">
              <a:rPr lang="en-US" smtClean="0"/>
              <a:pPr/>
              <a:t>16</a:t>
            </a:fld>
            <a:endParaRPr lang="en-US"/>
          </a:p>
        </p:txBody>
      </p:sp>
      <p:grpSp>
        <p:nvGrpSpPr>
          <p:cNvPr id="64" name="Group 63"/>
          <p:cNvGrpSpPr/>
          <p:nvPr/>
        </p:nvGrpSpPr>
        <p:grpSpPr>
          <a:xfrm>
            <a:off x="1603447" y="2524780"/>
            <a:ext cx="4833604" cy="1676400"/>
            <a:chOff x="4191000" y="1371600"/>
            <a:chExt cx="4833604" cy="1676400"/>
          </a:xfrm>
        </p:grpSpPr>
        <p:sp>
          <p:nvSpPr>
            <p:cNvPr id="23" name="Hexagon 22"/>
            <p:cNvSpPr/>
            <p:nvPr/>
          </p:nvSpPr>
          <p:spPr>
            <a:xfrm>
              <a:off x="7805404" y="205740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4" name="Hexagon 23"/>
            <p:cNvSpPr/>
            <p:nvPr/>
          </p:nvSpPr>
          <p:spPr>
            <a:xfrm>
              <a:off x="6934200" y="23710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5" name="Hexagon 24"/>
            <p:cNvSpPr/>
            <p:nvPr/>
          </p:nvSpPr>
          <p:spPr>
            <a:xfrm>
              <a:off x="6934200" y="175260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6" name="Hexagon 25"/>
            <p:cNvSpPr/>
            <p:nvPr/>
          </p:nvSpPr>
          <p:spPr>
            <a:xfrm>
              <a:off x="6019800" y="20662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7" name="Hexagon 26"/>
            <p:cNvSpPr/>
            <p:nvPr/>
          </p:nvSpPr>
          <p:spPr>
            <a:xfrm>
              <a:off x="6019800" y="144780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8" name="Hexagon 27"/>
            <p:cNvSpPr/>
            <p:nvPr/>
          </p:nvSpPr>
          <p:spPr>
            <a:xfrm>
              <a:off x="5105400" y="23710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29" name="Hexagon 28"/>
            <p:cNvSpPr/>
            <p:nvPr/>
          </p:nvSpPr>
          <p:spPr>
            <a:xfrm>
              <a:off x="5105400" y="175260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pic>
          <p:nvPicPr>
            <p:cNvPr id="30" name="Picture 29" descr="phone.emf"/>
            <p:cNvPicPr>
              <a:picLocks noChangeAspect="1"/>
            </p:cNvPicPr>
            <p:nvPr/>
          </p:nvPicPr>
          <p:blipFill>
            <a:blip r:embed="rId3"/>
            <a:stretch>
              <a:fillRect/>
            </a:stretch>
          </p:blipFill>
          <p:spPr>
            <a:xfrm>
              <a:off x="5410200" y="1638300"/>
              <a:ext cx="355600" cy="495300"/>
            </a:xfrm>
            <a:prstGeom prst="rect">
              <a:avLst/>
            </a:prstGeom>
          </p:spPr>
        </p:pic>
        <p:sp>
          <p:nvSpPr>
            <p:cNvPr id="31" name="Hexagon 30"/>
            <p:cNvSpPr/>
            <p:nvPr/>
          </p:nvSpPr>
          <p:spPr>
            <a:xfrm>
              <a:off x="4191000" y="205740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grpSp>
          <p:nvGrpSpPr>
            <p:cNvPr id="37" name="Group 36"/>
            <p:cNvGrpSpPr/>
            <p:nvPr/>
          </p:nvGrpSpPr>
          <p:grpSpPr>
            <a:xfrm>
              <a:off x="4639350" y="2067580"/>
              <a:ext cx="389850" cy="523220"/>
              <a:chOff x="3700585" y="5334000"/>
              <a:chExt cx="389850" cy="523220"/>
            </a:xfrm>
          </p:grpSpPr>
          <p:pic>
            <p:nvPicPr>
              <p:cNvPr id="32" name="Picture 31"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33" name="TextBox 32"/>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grpSp>
          <p:nvGrpSpPr>
            <p:cNvPr id="38" name="Group 37"/>
            <p:cNvGrpSpPr/>
            <p:nvPr/>
          </p:nvGrpSpPr>
          <p:grpSpPr>
            <a:xfrm>
              <a:off x="5553750" y="2448580"/>
              <a:ext cx="389850" cy="523220"/>
              <a:chOff x="3700585" y="5334000"/>
              <a:chExt cx="389850" cy="523220"/>
            </a:xfrm>
          </p:grpSpPr>
          <p:pic>
            <p:nvPicPr>
              <p:cNvPr id="39" name="Picture 38"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40" name="TextBox 39"/>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grpSp>
          <p:nvGrpSpPr>
            <p:cNvPr id="41" name="Group 40"/>
            <p:cNvGrpSpPr/>
            <p:nvPr/>
          </p:nvGrpSpPr>
          <p:grpSpPr>
            <a:xfrm>
              <a:off x="5706150" y="1828800"/>
              <a:ext cx="389850" cy="523220"/>
              <a:chOff x="3700585" y="5334000"/>
              <a:chExt cx="389850" cy="523220"/>
            </a:xfrm>
          </p:grpSpPr>
          <p:pic>
            <p:nvPicPr>
              <p:cNvPr id="42" name="Picture 41"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43" name="TextBox 42"/>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grpSp>
          <p:nvGrpSpPr>
            <p:cNvPr id="44" name="Group 43"/>
            <p:cNvGrpSpPr/>
            <p:nvPr/>
          </p:nvGrpSpPr>
          <p:grpSpPr>
            <a:xfrm>
              <a:off x="6391950" y="1524000"/>
              <a:ext cx="389850" cy="523220"/>
              <a:chOff x="3700585" y="5334000"/>
              <a:chExt cx="389850" cy="523220"/>
            </a:xfrm>
          </p:grpSpPr>
          <p:pic>
            <p:nvPicPr>
              <p:cNvPr id="45" name="Picture 44"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46" name="TextBox 45"/>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sp>
          <p:nvSpPr>
            <p:cNvPr id="47" name="Hexagon 46"/>
            <p:cNvSpPr/>
            <p:nvPr/>
          </p:nvSpPr>
          <p:spPr>
            <a:xfrm>
              <a:off x="4191000" y="14566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grpSp>
          <p:nvGrpSpPr>
            <p:cNvPr id="48" name="Group 47"/>
            <p:cNvGrpSpPr/>
            <p:nvPr/>
          </p:nvGrpSpPr>
          <p:grpSpPr>
            <a:xfrm>
              <a:off x="4648200" y="1371600"/>
              <a:ext cx="389850" cy="523220"/>
              <a:chOff x="3700585" y="5334000"/>
              <a:chExt cx="389850" cy="523220"/>
            </a:xfrm>
          </p:grpSpPr>
          <p:pic>
            <p:nvPicPr>
              <p:cNvPr id="49" name="Picture 48"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50" name="TextBox 49"/>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grpSp>
          <p:nvGrpSpPr>
            <p:cNvPr id="51" name="Group 50"/>
            <p:cNvGrpSpPr/>
            <p:nvPr/>
          </p:nvGrpSpPr>
          <p:grpSpPr>
            <a:xfrm>
              <a:off x="6400800" y="2219980"/>
              <a:ext cx="389850" cy="523220"/>
              <a:chOff x="3700585" y="5334000"/>
              <a:chExt cx="389850" cy="523220"/>
            </a:xfrm>
          </p:grpSpPr>
          <p:pic>
            <p:nvPicPr>
              <p:cNvPr id="52" name="Picture 51" descr="bs-black.vsd.emf"/>
              <p:cNvPicPr>
                <a:picLocks noChangeAspect="1"/>
              </p:cNvPicPr>
              <p:nvPr/>
            </p:nvPicPr>
            <p:blipFill>
              <a:blip r:embed="rId4"/>
              <a:stretch>
                <a:fillRect/>
              </a:stretch>
            </p:blipFill>
            <p:spPr>
              <a:xfrm>
                <a:off x="3700585" y="533400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53" name="TextBox 52"/>
              <p:cNvSpPr txBox="1"/>
              <p:nvPr/>
            </p:nvSpPr>
            <p:spPr>
              <a:xfrm>
                <a:off x="3700585" y="5334000"/>
                <a:ext cx="389850" cy="523220"/>
              </a:xfrm>
              <a:prstGeom prst="rect">
                <a:avLst/>
              </a:prstGeom>
              <a:noFill/>
            </p:spPr>
            <p:txBody>
              <a:bodyPr wrap="non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grpSp>
        <p:grpSp>
          <p:nvGrpSpPr>
            <p:cNvPr id="57" name="Group 56"/>
            <p:cNvGrpSpPr/>
            <p:nvPr/>
          </p:nvGrpSpPr>
          <p:grpSpPr>
            <a:xfrm>
              <a:off x="7360090" y="2524780"/>
              <a:ext cx="488510" cy="523220"/>
              <a:chOff x="4876800" y="4505980"/>
              <a:chExt cx="488510" cy="523220"/>
            </a:xfrm>
          </p:grpSpPr>
          <p:pic>
            <p:nvPicPr>
              <p:cNvPr id="55" name="Picture 54" descr="bs-black.vsd.emf"/>
              <p:cNvPicPr>
                <a:picLocks noChangeAspect="1"/>
              </p:cNvPicPr>
              <p:nvPr/>
            </p:nvPicPr>
            <p:blipFill>
              <a:blip r:embed="rId4"/>
              <a:stretch>
                <a:fillRect/>
              </a:stretch>
            </p:blipFill>
            <p:spPr>
              <a:xfrm>
                <a:off x="4944150" y="450598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56" name="TextBox 55"/>
              <p:cNvSpPr txBox="1"/>
              <p:nvPr/>
            </p:nvSpPr>
            <p:spPr>
              <a:xfrm>
                <a:off x="4876800" y="4505980"/>
                <a:ext cx="488510" cy="52322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grpSp>
        <p:grpSp>
          <p:nvGrpSpPr>
            <p:cNvPr id="58" name="Group 57"/>
            <p:cNvGrpSpPr/>
            <p:nvPr/>
          </p:nvGrpSpPr>
          <p:grpSpPr>
            <a:xfrm>
              <a:off x="7315200" y="1838980"/>
              <a:ext cx="488510" cy="523220"/>
              <a:chOff x="4876800" y="4505980"/>
              <a:chExt cx="488510" cy="523220"/>
            </a:xfrm>
          </p:grpSpPr>
          <p:pic>
            <p:nvPicPr>
              <p:cNvPr id="59" name="Picture 58" descr="bs-black.vsd.emf"/>
              <p:cNvPicPr>
                <a:picLocks noChangeAspect="1"/>
              </p:cNvPicPr>
              <p:nvPr/>
            </p:nvPicPr>
            <p:blipFill>
              <a:blip r:embed="rId4"/>
              <a:stretch>
                <a:fillRect/>
              </a:stretch>
            </p:blipFill>
            <p:spPr>
              <a:xfrm>
                <a:off x="4944150" y="450598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60" name="TextBox 59"/>
              <p:cNvSpPr txBox="1"/>
              <p:nvPr/>
            </p:nvSpPr>
            <p:spPr>
              <a:xfrm>
                <a:off x="4876800" y="4505980"/>
                <a:ext cx="488510" cy="52322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grpSp>
        <p:grpSp>
          <p:nvGrpSpPr>
            <p:cNvPr id="61" name="Group 60"/>
            <p:cNvGrpSpPr/>
            <p:nvPr/>
          </p:nvGrpSpPr>
          <p:grpSpPr>
            <a:xfrm>
              <a:off x="8122090" y="2143780"/>
              <a:ext cx="488510" cy="523220"/>
              <a:chOff x="4876800" y="4505980"/>
              <a:chExt cx="488510" cy="523220"/>
            </a:xfrm>
          </p:grpSpPr>
          <p:pic>
            <p:nvPicPr>
              <p:cNvPr id="62" name="Picture 61" descr="bs-black.vsd.emf"/>
              <p:cNvPicPr>
                <a:picLocks noChangeAspect="1"/>
              </p:cNvPicPr>
              <p:nvPr/>
            </p:nvPicPr>
            <p:blipFill>
              <a:blip r:embed="rId4"/>
              <a:stretch>
                <a:fillRect/>
              </a:stretch>
            </p:blipFill>
            <p:spPr>
              <a:xfrm>
                <a:off x="4944150" y="4505980"/>
                <a:ext cx="261815" cy="425450"/>
              </a:xfrm>
              <a:prstGeom prst="rect">
                <a:avLst/>
              </a:prstGeom>
              <a:noFill/>
              <a:ln>
                <a:noFill/>
              </a:ln>
            </p:spPr>
            <p:style>
              <a:lnRef idx="1">
                <a:schemeClr val="accent2"/>
              </a:lnRef>
              <a:fillRef idx="2">
                <a:schemeClr val="accent2"/>
              </a:fillRef>
              <a:effectRef idx="1">
                <a:schemeClr val="accent2"/>
              </a:effectRef>
              <a:fontRef idx="minor">
                <a:schemeClr val="dk1"/>
              </a:fontRef>
            </p:style>
          </p:pic>
          <p:sp>
            <p:nvSpPr>
              <p:cNvPr id="63" name="TextBox 62"/>
              <p:cNvSpPr txBox="1"/>
              <p:nvPr/>
            </p:nvSpPr>
            <p:spPr>
              <a:xfrm>
                <a:off x="4876800" y="4505980"/>
                <a:ext cx="488510" cy="52322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grpSp>
      </p:grpSp>
      <p:sp>
        <p:nvSpPr>
          <p:cNvPr id="69" name="TextBox 68"/>
          <p:cNvSpPr txBox="1"/>
          <p:nvPr/>
        </p:nvSpPr>
        <p:spPr>
          <a:xfrm>
            <a:off x="2819400" y="2438400"/>
            <a:ext cx="453970" cy="646331"/>
          </a:xfrm>
          <a:prstGeom prst="rect">
            <a:avLst/>
          </a:prstGeom>
          <a:noFill/>
        </p:spPr>
        <p:txBody>
          <a:bodyPr wrap="none" rtlCol="0">
            <a:spAutoFit/>
          </a:bodyPr>
          <a:lstStyle/>
          <a:p>
            <a:r>
              <a:rPr lang="en-US" sz="3600" dirty="0" smtClean="0">
                <a:solidFill>
                  <a:srgbClr val="FF0000"/>
                </a:solidFill>
                <a:latin typeface="Zapf Dingbats"/>
                <a:ea typeface="Zapf Dingbats"/>
                <a:cs typeface="Zapf Dingbats"/>
              </a:rPr>
              <a:t>✗</a:t>
            </a:r>
            <a:endParaRPr lang="en-US" sz="3600" dirty="0">
              <a:solidFill>
                <a:srgbClr val="FF0000"/>
              </a:solidFill>
            </a:endParaRPr>
          </a:p>
        </p:txBody>
      </p:sp>
      <p:sp>
        <p:nvSpPr>
          <p:cNvPr id="70" name="Block Arc 69"/>
          <p:cNvSpPr/>
          <p:nvPr/>
        </p:nvSpPr>
        <p:spPr>
          <a:xfrm>
            <a:off x="2971800" y="2524780"/>
            <a:ext cx="2085012" cy="584180"/>
          </a:xfrm>
          <a:prstGeom prst="blockArc">
            <a:avLst>
              <a:gd name="adj1" fmla="val 11115270"/>
              <a:gd name="adj2" fmla="val 21545376"/>
              <a:gd name="adj3" fmla="val 0"/>
            </a:avLst>
          </a:prstGeom>
          <a:ln/>
        </p:spPr>
        <p:style>
          <a:lnRef idx="1">
            <a:schemeClr val="accent1"/>
          </a:lnRef>
          <a:fillRef idx="3">
            <a:schemeClr val="accent1"/>
          </a:fillRef>
          <a:effectRef idx="2">
            <a:schemeClr val="accent1"/>
          </a:effectRef>
          <a:fontRef idx="minor">
            <a:schemeClr val="lt1"/>
          </a:fontRef>
        </p:style>
      </p:sp>
      <p:sp>
        <p:nvSpPr>
          <p:cNvPr id="71" name="TextBox 70"/>
          <p:cNvSpPr txBox="1"/>
          <p:nvPr/>
        </p:nvSpPr>
        <p:spPr>
          <a:xfrm>
            <a:off x="4422830" y="2209800"/>
            <a:ext cx="453970" cy="646331"/>
          </a:xfrm>
          <a:prstGeom prst="rect">
            <a:avLst/>
          </a:prstGeom>
          <a:noFill/>
        </p:spPr>
        <p:txBody>
          <a:bodyPr wrap="none" rtlCol="0">
            <a:spAutoFit/>
          </a:bodyPr>
          <a:lstStyle/>
          <a:p>
            <a:r>
              <a:rPr lang="en-US" sz="3600" dirty="0" smtClean="0">
                <a:solidFill>
                  <a:srgbClr val="FF0000"/>
                </a:solidFill>
                <a:latin typeface="Zapf Dingbats"/>
                <a:ea typeface="Zapf Dingbats"/>
                <a:cs typeface="Zapf Dingbats"/>
              </a:rPr>
              <a:t>✗</a:t>
            </a:r>
            <a:endParaRPr lang="en-US" sz="3600" dirty="0">
              <a:solidFill>
                <a:srgbClr val="FF0000"/>
              </a:solidFill>
            </a:endParaRPr>
          </a:p>
        </p:txBody>
      </p:sp>
      <p:sp>
        <p:nvSpPr>
          <p:cNvPr id="72" name="Rectangle 71"/>
          <p:cNvSpPr/>
          <p:nvPr/>
        </p:nvSpPr>
        <p:spPr>
          <a:xfrm>
            <a:off x="838200" y="4362272"/>
            <a:ext cx="7391399" cy="830997"/>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r>
              <a:rPr lang="en-US" sz="2400" dirty="0" smtClean="0">
                <a:solidFill>
                  <a:srgbClr val="FF0000"/>
                </a:solidFill>
              </a:rPr>
              <a:t>Even if the total capacity is enough, it may fail to serve mobile clients due to coverage issue.</a:t>
            </a:r>
          </a:p>
        </p:txBody>
      </p:sp>
      <p:sp>
        <p:nvSpPr>
          <p:cNvPr id="73" name="Rectangle 72"/>
          <p:cNvSpPr/>
          <p:nvPr/>
        </p:nvSpPr>
        <p:spPr>
          <a:xfrm>
            <a:off x="756162" y="5562600"/>
            <a:ext cx="7473438"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Font typeface="Symbol" charset="2"/>
              <a:buChar char=""/>
            </a:pPr>
            <a:r>
              <a:rPr lang="en-US" sz="2800" b="1" dirty="0" smtClean="0">
                <a:solidFill>
                  <a:srgbClr val="000000"/>
                </a:solidFill>
              </a:rPr>
              <a:t>provide location-dependent capacity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2" grpId="0" animBg="1"/>
      <p:bldP spid="7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I: Building Virtual Grids</a:t>
            </a:r>
            <a:endParaRPr lang="en-US" dirty="0"/>
          </a:p>
        </p:txBody>
      </p:sp>
      <p:sp>
        <p:nvSpPr>
          <p:cNvPr id="3" name="Content Placeholder 2"/>
          <p:cNvSpPr>
            <a:spLocks noGrp="1"/>
          </p:cNvSpPr>
          <p:nvPr>
            <p:ph sz="quarter" idx="1"/>
          </p:nvPr>
        </p:nvSpPr>
        <p:spPr>
          <a:xfrm>
            <a:off x="457200" y="1371600"/>
            <a:ext cx="8229600" cy="4525963"/>
          </a:xfrm>
        </p:spPr>
        <p:txBody>
          <a:bodyPr/>
          <a:lstStyle/>
          <a:p>
            <a:r>
              <a:rPr lang="en-US" dirty="0" smtClean="0"/>
              <a:t>Divide into BS virtual grids</a:t>
            </a:r>
          </a:p>
          <a:p>
            <a:pPr lvl="1"/>
            <a:r>
              <a:rPr lang="en-US" sz="2400" dirty="0" err="1" smtClean="0"/>
              <a:t>BSes</a:t>
            </a:r>
            <a:r>
              <a:rPr lang="en-US" sz="2400" dirty="0" smtClean="0"/>
              <a:t> within a grid cover each other</a:t>
            </a:r>
          </a:p>
          <a:p>
            <a:pPr lvl="2"/>
            <a:r>
              <a:rPr lang="en-US" sz="2100" dirty="0" smtClean="0"/>
              <a:t>Decouple coverage constraint   </a:t>
            </a:r>
          </a:p>
          <a:p>
            <a:pPr lvl="1"/>
            <a:r>
              <a:rPr lang="en-US" sz="2400" dirty="0" smtClean="0"/>
              <a:t>Location-dependent capacity meets location-dep. traffic </a:t>
            </a:r>
          </a:p>
        </p:txBody>
      </p:sp>
      <p:sp>
        <p:nvSpPr>
          <p:cNvPr id="44" name="Rectangle 43"/>
          <p:cNvSpPr/>
          <p:nvPr/>
        </p:nvSpPr>
        <p:spPr>
          <a:xfrm>
            <a:off x="5486400" y="3581401"/>
            <a:ext cx="2313146" cy="646331"/>
          </a:xfrm>
          <a:prstGeom prst="rect">
            <a:avLst/>
          </a:prstGeom>
        </p:spPr>
        <p:txBody>
          <a:bodyPr wrap="square">
            <a:spAutoFit/>
          </a:bodyPr>
          <a:lstStyle/>
          <a:p>
            <a:r>
              <a:rPr lang="en-US" b="1" i="1" dirty="0" smtClean="0">
                <a:solidFill>
                  <a:srgbClr val="000000"/>
                </a:solidFill>
                <a:latin typeface="Georgia"/>
                <a:cs typeface="Georgia"/>
              </a:rPr>
              <a:t>Virtual BS Grids</a:t>
            </a:r>
          </a:p>
          <a:p>
            <a:r>
              <a:rPr lang="en-US" b="1" i="1" dirty="0" smtClean="0">
                <a:solidFill>
                  <a:srgbClr val="008000"/>
                </a:solidFill>
                <a:latin typeface="Georgia"/>
                <a:cs typeface="Georgia"/>
              </a:rPr>
              <a:t>    </a:t>
            </a:r>
            <a:endParaRPr lang="en-US" b="1" i="1" dirty="0">
              <a:solidFill>
                <a:srgbClr val="008000"/>
              </a:solidFill>
              <a:latin typeface="Georgia"/>
              <a:cs typeface="Georgia"/>
            </a:endParaRPr>
          </a:p>
        </p:txBody>
      </p:sp>
      <p:sp>
        <p:nvSpPr>
          <p:cNvPr id="54" name="Date Placeholder 53"/>
          <p:cNvSpPr>
            <a:spLocks noGrp="1"/>
          </p:cNvSpPr>
          <p:nvPr>
            <p:ph type="dt" sz="half" idx="10"/>
          </p:nvPr>
        </p:nvSpPr>
        <p:spPr/>
        <p:txBody>
          <a:bodyPr/>
          <a:lstStyle/>
          <a:p>
            <a:r>
              <a:rPr lang="en-US" smtClean="0"/>
              <a:t>Mobicom 2011</a:t>
            </a:r>
            <a:endParaRPr lang="en-US" dirty="0"/>
          </a:p>
        </p:txBody>
      </p:sp>
      <p:sp>
        <p:nvSpPr>
          <p:cNvPr id="55" name="Slide Number Placeholder 54"/>
          <p:cNvSpPr>
            <a:spLocks noGrp="1"/>
          </p:cNvSpPr>
          <p:nvPr>
            <p:ph type="sldNum" sz="quarter" idx="12"/>
          </p:nvPr>
        </p:nvSpPr>
        <p:spPr/>
        <p:txBody>
          <a:bodyPr/>
          <a:lstStyle/>
          <a:p>
            <a:fld id="{EA7C8D44-3667-46F6-9772-CC52308E2A7F}" type="slidenum">
              <a:rPr lang="en-US" smtClean="0"/>
              <a:pPr/>
              <a:t>17</a:t>
            </a:fld>
            <a:endParaRPr lang="en-US" dirty="0"/>
          </a:p>
        </p:txBody>
      </p:sp>
      <p:sp>
        <p:nvSpPr>
          <p:cNvPr id="56" name="Footer Placeholder 55"/>
          <p:cNvSpPr>
            <a:spLocks noGrp="1"/>
          </p:cNvSpPr>
          <p:nvPr>
            <p:ph type="ftr" sz="quarter" idx="11"/>
          </p:nvPr>
        </p:nvSpPr>
        <p:spPr/>
        <p:txBody>
          <a:bodyPr/>
          <a:lstStyle/>
          <a:p>
            <a:r>
              <a:rPr lang="en-US" smtClean="0"/>
              <a:t>C Peng (UCLA)</a:t>
            </a:r>
            <a:endParaRPr lang="en-US" dirty="0"/>
          </a:p>
        </p:txBody>
      </p:sp>
      <p:grpSp>
        <p:nvGrpSpPr>
          <p:cNvPr id="196" name="Group 195"/>
          <p:cNvGrpSpPr/>
          <p:nvPr/>
        </p:nvGrpSpPr>
        <p:grpSpPr>
          <a:xfrm>
            <a:off x="502014" y="3429000"/>
            <a:ext cx="4755786" cy="3048000"/>
            <a:chOff x="464820" y="3581400"/>
            <a:chExt cx="3802380" cy="3048000"/>
          </a:xfrm>
        </p:grpSpPr>
        <p:sp>
          <p:nvSpPr>
            <p:cNvPr id="58" name="Hexagon 57"/>
            <p:cNvSpPr/>
            <p:nvPr/>
          </p:nvSpPr>
          <p:spPr>
            <a:xfrm>
              <a:off x="2800388" y="5514117"/>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0" name="Hexagon 59"/>
            <p:cNvSpPr/>
            <p:nvPr/>
          </p:nvSpPr>
          <p:spPr>
            <a:xfrm>
              <a:off x="2251020" y="5704884"/>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1" name="Hexagon 60"/>
            <p:cNvSpPr/>
            <p:nvPr/>
          </p:nvSpPr>
          <p:spPr>
            <a:xfrm>
              <a:off x="2251020" y="532875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2" name="Hexagon 61"/>
            <p:cNvSpPr/>
            <p:nvPr/>
          </p:nvSpPr>
          <p:spPr>
            <a:xfrm>
              <a:off x="1674413" y="5519523"/>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3" name="Hexagon 62"/>
            <p:cNvSpPr/>
            <p:nvPr/>
          </p:nvSpPr>
          <p:spPr>
            <a:xfrm>
              <a:off x="1674413" y="514339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4" name="Hexagon 63"/>
            <p:cNvSpPr/>
            <p:nvPr/>
          </p:nvSpPr>
          <p:spPr>
            <a:xfrm>
              <a:off x="1097805" y="5704884"/>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65" name="Hexagon 64"/>
            <p:cNvSpPr/>
            <p:nvPr/>
          </p:nvSpPr>
          <p:spPr>
            <a:xfrm>
              <a:off x="1097805" y="532875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70" name="Hexagon 69"/>
            <p:cNvSpPr/>
            <p:nvPr/>
          </p:nvSpPr>
          <p:spPr>
            <a:xfrm>
              <a:off x="521198" y="5514117"/>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75" name="Hexagon 74"/>
            <p:cNvSpPr/>
            <p:nvPr/>
          </p:nvSpPr>
          <p:spPr>
            <a:xfrm>
              <a:off x="521198" y="5148802"/>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100" name="Hexagon 99"/>
            <p:cNvSpPr/>
            <p:nvPr/>
          </p:nvSpPr>
          <p:spPr>
            <a:xfrm>
              <a:off x="3352800" y="5715000"/>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102" name="Hexagon 101"/>
            <p:cNvSpPr/>
            <p:nvPr/>
          </p:nvSpPr>
          <p:spPr>
            <a:xfrm>
              <a:off x="3399412" y="611168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104" name="Hexagon 103"/>
            <p:cNvSpPr/>
            <p:nvPr/>
          </p:nvSpPr>
          <p:spPr>
            <a:xfrm>
              <a:off x="2822805" y="592632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108" name="Hexagon 107"/>
            <p:cNvSpPr/>
            <p:nvPr/>
          </p:nvSpPr>
          <p:spPr>
            <a:xfrm>
              <a:off x="1669590" y="5931732"/>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109" name="Hexagon 108"/>
            <p:cNvSpPr/>
            <p:nvPr/>
          </p:nvSpPr>
          <p:spPr>
            <a:xfrm>
              <a:off x="3352800" y="529579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 </a:t>
              </a:r>
              <a:endParaRPr lang="en-US" dirty="0"/>
            </a:p>
          </p:txBody>
        </p:sp>
        <p:grpSp>
          <p:nvGrpSpPr>
            <p:cNvPr id="113" name="Group 112"/>
            <p:cNvGrpSpPr/>
            <p:nvPr/>
          </p:nvGrpSpPr>
          <p:grpSpPr>
            <a:xfrm>
              <a:off x="795215" y="3581400"/>
              <a:ext cx="1033585" cy="1567180"/>
              <a:chOff x="533400" y="3233420"/>
              <a:chExt cx="1033585" cy="1567180"/>
            </a:xfrm>
          </p:grpSpPr>
          <p:sp>
            <p:nvSpPr>
              <p:cNvPr id="110" name="Hexagon 109"/>
              <p:cNvSpPr/>
              <p:nvPr/>
            </p:nvSpPr>
            <p:spPr>
              <a:xfrm>
                <a:off x="533400" y="3733800"/>
                <a:ext cx="1033585" cy="533400"/>
              </a:xfrm>
              <a:prstGeom prst="hexagon">
                <a:avLst>
                  <a:gd name="adj" fmla="val 53863"/>
                  <a:gd name="vf" fmla="val 115470"/>
                </a:avLst>
              </a:prstGeom>
              <a:ln/>
            </p:spPr>
            <p:style>
              <a:lnRef idx="1">
                <a:schemeClr val="accent6"/>
              </a:lnRef>
              <a:fillRef idx="2">
                <a:schemeClr val="accent6"/>
              </a:fillRef>
              <a:effectRef idx="1">
                <a:schemeClr val="accent6"/>
              </a:effectRef>
              <a:fontRef idx="minor">
                <a:schemeClr val="dk1"/>
              </a:fontRef>
            </p:style>
          </p:sp>
          <p:pic>
            <p:nvPicPr>
              <p:cNvPr id="111" name="Picture 110" descr="bs-green.emf"/>
              <p:cNvPicPr>
                <a:picLocks noChangeAspect="1"/>
              </p:cNvPicPr>
              <p:nvPr/>
            </p:nvPicPr>
            <p:blipFill>
              <a:blip r:embed="rId3"/>
              <a:stretch>
                <a:fillRect/>
              </a:stretch>
            </p:blipFill>
            <p:spPr>
              <a:xfrm>
                <a:off x="822570" y="3233420"/>
                <a:ext cx="515815" cy="838200"/>
              </a:xfrm>
              <a:prstGeom prst="rect">
                <a:avLst/>
              </a:prstGeom>
            </p:spPr>
          </p:pic>
          <p:sp>
            <p:nvSpPr>
              <p:cNvPr id="112" name="Up Arrow 111"/>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sp>
          <p:nvSpPr>
            <p:cNvPr id="114" name="Oval 113"/>
            <p:cNvSpPr/>
            <p:nvPr/>
          </p:nvSpPr>
          <p:spPr>
            <a:xfrm>
              <a:off x="464820" y="5100156"/>
              <a:ext cx="1440180" cy="1148244"/>
            </a:xfrm>
            <a:prstGeom prst="ellipse">
              <a:avLst/>
            </a:prstGeom>
            <a:noFill/>
            <a:ln w="25400" cap="flat" cmpd="sng" algn="ctr">
              <a:solidFill>
                <a:schemeClr val="accent5">
                  <a:lumMod val="75000"/>
                </a:schemeClr>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grpSp>
          <p:nvGrpSpPr>
            <p:cNvPr id="115" name="Group 114"/>
            <p:cNvGrpSpPr/>
            <p:nvPr/>
          </p:nvGrpSpPr>
          <p:grpSpPr>
            <a:xfrm>
              <a:off x="1905000" y="3614420"/>
              <a:ext cx="1033585" cy="1567180"/>
              <a:chOff x="533400" y="3233420"/>
              <a:chExt cx="1033585" cy="1567180"/>
            </a:xfrm>
          </p:grpSpPr>
          <p:sp>
            <p:nvSpPr>
              <p:cNvPr id="116" name="Hexagon 115"/>
              <p:cNvSpPr/>
              <p:nvPr/>
            </p:nvSpPr>
            <p:spPr>
              <a:xfrm>
                <a:off x="533400" y="3733800"/>
                <a:ext cx="1033585" cy="533400"/>
              </a:xfrm>
              <a:prstGeom prst="hexagon">
                <a:avLst>
                  <a:gd name="adj" fmla="val 53863"/>
                  <a:gd name="vf" fmla="val 115470"/>
                </a:avLst>
              </a:prstGeom>
              <a:solidFill>
                <a:schemeClr val="accent2">
                  <a:lumMod val="75000"/>
                </a:schemeClr>
              </a:solidFill>
              <a:ln/>
            </p:spPr>
            <p:style>
              <a:lnRef idx="1">
                <a:schemeClr val="accent6"/>
              </a:lnRef>
              <a:fillRef idx="2">
                <a:schemeClr val="accent6"/>
              </a:fillRef>
              <a:effectRef idx="1">
                <a:schemeClr val="accent6"/>
              </a:effectRef>
              <a:fontRef idx="minor">
                <a:schemeClr val="dk1"/>
              </a:fontRef>
            </p:style>
          </p:sp>
          <p:pic>
            <p:nvPicPr>
              <p:cNvPr id="117" name="Picture 116" descr="bs-green.emf"/>
              <p:cNvPicPr>
                <a:picLocks noChangeAspect="1"/>
              </p:cNvPicPr>
              <p:nvPr/>
            </p:nvPicPr>
            <p:blipFill>
              <a:blip r:embed="rId3"/>
              <a:stretch>
                <a:fillRect/>
              </a:stretch>
            </p:blipFill>
            <p:spPr>
              <a:xfrm>
                <a:off x="822570" y="3233420"/>
                <a:ext cx="515815" cy="838200"/>
              </a:xfrm>
              <a:prstGeom prst="rect">
                <a:avLst/>
              </a:prstGeom>
            </p:spPr>
          </p:pic>
          <p:sp>
            <p:nvSpPr>
              <p:cNvPr id="118" name="Up Arrow 117"/>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sp>
          <p:nvSpPr>
            <p:cNvPr id="119" name="Oval 118"/>
            <p:cNvSpPr/>
            <p:nvPr/>
          </p:nvSpPr>
          <p:spPr>
            <a:xfrm>
              <a:off x="1607820" y="5100156"/>
              <a:ext cx="1440180" cy="1408594"/>
            </a:xfrm>
            <a:prstGeom prst="ellipse">
              <a:avLst/>
            </a:prstGeom>
            <a:noFill/>
            <a:ln w="25400" cap="flat" cmpd="sng" algn="ctr">
              <a:solidFill>
                <a:schemeClr val="accent2">
                  <a:lumMod val="50000"/>
                </a:schemeClr>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sp>
          <p:nvSpPr>
            <p:cNvPr id="120" name="Oval 119"/>
            <p:cNvSpPr/>
            <p:nvPr/>
          </p:nvSpPr>
          <p:spPr>
            <a:xfrm>
              <a:off x="2827020" y="5334000"/>
              <a:ext cx="1440180" cy="1295400"/>
            </a:xfrm>
            <a:prstGeom prst="ellipse">
              <a:avLst/>
            </a:prstGeom>
            <a:noFill/>
            <a:ln w="25400" cap="flat" cmpd="sng" algn="ctr">
              <a:solidFill>
                <a:srgbClr val="FF6600"/>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grpSp>
          <p:nvGrpSpPr>
            <p:cNvPr id="121" name="Group 120"/>
            <p:cNvGrpSpPr/>
            <p:nvPr/>
          </p:nvGrpSpPr>
          <p:grpSpPr>
            <a:xfrm>
              <a:off x="3081215" y="3614420"/>
              <a:ext cx="1033585" cy="1567180"/>
              <a:chOff x="533400" y="3233420"/>
              <a:chExt cx="1033585" cy="1567180"/>
            </a:xfrm>
          </p:grpSpPr>
          <p:sp>
            <p:nvSpPr>
              <p:cNvPr id="122" name="Hexagon 121"/>
              <p:cNvSpPr/>
              <p:nvPr/>
            </p:nvSpPr>
            <p:spPr>
              <a:xfrm>
                <a:off x="533400" y="3733800"/>
                <a:ext cx="1033585" cy="533400"/>
              </a:xfrm>
              <a:prstGeom prst="hexagon">
                <a:avLst>
                  <a:gd name="adj" fmla="val 53863"/>
                  <a:gd name="vf" fmla="val 115470"/>
                </a:avLst>
              </a:prstGeom>
              <a:solidFill>
                <a:srgbClr val="FF6600"/>
              </a:solidFill>
              <a:ln/>
            </p:spPr>
            <p:style>
              <a:lnRef idx="1">
                <a:schemeClr val="accent6"/>
              </a:lnRef>
              <a:fillRef idx="2">
                <a:schemeClr val="accent6"/>
              </a:fillRef>
              <a:effectRef idx="1">
                <a:schemeClr val="accent6"/>
              </a:effectRef>
              <a:fontRef idx="minor">
                <a:schemeClr val="dk1"/>
              </a:fontRef>
            </p:style>
          </p:sp>
          <p:pic>
            <p:nvPicPr>
              <p:cNvPr id="123" name="Picture 122" descr="bs-green.emf"/>
              <p:cNvPicPr>
                <a:picLocks noChangeAspect="1"/>
              </p:cNvPicPr>
              <p:nvPr/>
            </p:nvPicPr>
            <p:blipFill>
              <a:blip r:embed="rId3"/>
              <a:stretch>
                <a:fillRect/>
              </a:stretch>
            </p:blipFill>
            <p:spPr>
              <a:xfrm>
                <a:off x="822570" y="3233420"/>
                <a:ext cx="515815" cy="838200"/>
              </a:xfrm>
              <a:prstGeom prst="rect">
                <a:avLst/>
              </a:prstGeom>
            </p:spPr>
          </p:pic>
          <p:sp>
            <p:nvSpPr>
              <p:cNvPr id="124" name="Up Arrow 123"/>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pic>
          <p:nvPicPr>
            <p:cNvPr id="81" name="Picture 80" descr="bs-black.vsd.emf"/>
            <p:cNvPicPr>
              <a:picLocks noChangeAspect="1"/>
            </p:cNvPicPr>
            <p:nvPr/>
          </p:nvPicPr>
          <p:blipFill>
            <a:blip r:embed="rId4"/>
            <a:stretch>
              <a:fillRect/>
            </a:stretch>
          </p:blipFill>
          <p:spPr>
            <a:xfrm>
              <a:off x="1405431" y="5358541"/>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65" name="Picture 164" descr="bs-black.vsd.emf"/>
            <p:cNvPicPr>
              <a:picLocks noChangeAspect="1"/>
            </p:cNvPicPr>
            <p:nvPr/>
          </p:nvPicPr>
          <p:blipFill>
            <a:blip r:embed="rId4"/>
            <a:stretch>
              <a:fillRect/>
            </a:stretch>
          </p:blipFill>
          <p:spPr>
            <a:xfrm>
              <a:off x="1371600"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68" name="Picture 167" descr="bs-black.vsd.emf"/>
            <p:cNvPicPr>
              <a:picLocks noChangeAspect="1"/>
            </p:cNvPicPr>
            <p:nvPr/>
          </p:nvPicPr>
          <p:blipFill>
            <a:blip r:embed="rId4"/>
            <a:stretch>
              <a:fillRect/>
            </a:stretch>
          </p:blipFill>
          <p:spPr>
            <a:xfrm>
              <a:off x="820966" y="55324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85" name="Picture 184" descr="bs-black.vsd.emf"/>
            <p:cNvPicPr>
              <a:picLocks noChangeAspect="1"/>
            </p:cNvPicPr>
            <p:nvPr/>
          </p:nvPicPr>
          <p:blipFill>
            <a:blip r:embed="rId4"/>
            <a:stretch>
              <a:fillRect/>
            </a:stretch>
          </p:blipFill>
          <p:spPr>
            <a:xfrm>
              <a:off x="838200" y="51054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86" name="Picture 185" descr="bs-black.vsd.emf"/>
            <p:cNvPicPr>
              <a:picLocks noChangeAspect="1"/>
            </p:cNvPicPr>
            <p:nvPr/>
          </p:nvPicPr>
          <p:blipFill>
            <a:blip r:embed="rId4"/>
            <a:stretch>
              <a:fillRect/>
            </a:stretch>
          </p:blipFill>
          <p:spPr>
            <a:xfrm>
              <a:off x="1981200" y="51816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87" name="Picture 186" descr="bs-black.vsd.emf"/>
            <p:cNvPicPr>
              <a:picLocks noChangeAspect="1"/>
            </p:cNvPicPr>
            <p:nvPr/>
          </p:nvPicPr>
          <p:blipFill>
            <a:blip r:embed="rId4"/>
            <a:stretch>
              <a:fillRect/>
            </a:stretch>
          </p:blipFill>
          <p:spPr>
            <a:xfrm>
              <a:off x="1981200" y="55626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88" name="Picture 187" descr="bs-black.vsd.emf"/>
            <p:cNvPicPr>
              <a:picLocks noChangeAspect="1"/>
            </p:cNvPicPr>
            <p:nvPr/>
          </p:nvPicPr>
          <p:blipFill>
            <a:blip r:embed="rId4"/>
            <a:stretch>
              <a:fillRect/>
            </a:stretch>
          </p:blipFill>
          <p:spPr>
            <a:xfrm>
              <a:off x="1981200" y="59896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89" name="Picture 188" descr="bs-black.vsd.emf"/>
            <p:cNvPicPr>
              <a:picLocks noChangeAspect="1"/>
            </p:cNvPicPr>
            <p:nvPr/>
          </p:nvPicPr>
          <p:blipFill>
            <a:blip r:embed="rId4"/>
            <a:stretch>
              <a:fillRect/>
            </a:stretch>
          </p:blipFill>
          <p:spPr>
            <a:xfrm>
              <a:off x="2578103" y="53340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0" name="Picture 189" descr="bs-black.vsd.emf"/>
            <p:cNvPicPr>
              <a:picLocks noChangeAspect="1"/>
            </p:cNvPicPr>
            <p:nvPr/>
          </p:nvPicPr>
          <p:blipFill>
            <a:blip r:embed="rId4"/>
            <a:stretch>
              <a:fillRect/>
            </a:stretch>
          </p:blipFill>
          <p:spPr>
            <a:xfrm>
              <a:off x="2578103"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1" name="Picture 190" descr="bs-black.vsd.emf"/>
            <p:cNvPicPr>
              <a:picLocks noChangeAspect="1"/>
            </p:cNvPicPr>
            <p:nvPr/>
          </p:nvPicPr>
          <p:blipFill>
            <a:blip r:embed="rId4"/>
            <a:stretch>
              <a:fillRect/>
            </a:stretch>
          </p:blipFill>
          <p:spPr>
            <a:xfrm>
              <a:off x="3111503" y="54864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2" name="Picture 191" descr="bs-black.vsd.emf"/>
            <p:cNvPicPr>
              <a:picLocks noChangeAspect="1"/>
            </p:cNvPicPr>
            <p:nvPr/>
          </p:nvPicPr>
          <p:blipFill>
            <a:blip r:embed="rId4"/>
            <a:stretch>
              <a:fillRect/>
            </a:stretch>
          </p:blipFill>
          <p:spPr>
            <a:xfrm>
              <a:off x="3111503" y="59896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3" name="Picture 192" descr="bs-black.vsd.emf"/>
            <p:cNvPicPr>
              <a:picLocks noChangeAspect="1"/>
            </p:cNvPicPr>
            <p:nvPr/>
          </p:nvPicPr>
          <p:blipFill>
            <a:blip r:embed="rId4"/>
            <a:stretch>
              <a:fillRect/>
            </a:stretch>
          </p:blipFill>
          <p:spPr>
            <a:xfrm>
              <a:off x="3721103" y="6142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4" name="Picture 193" descr="bs-black.vsd.emf"/>
            <p:cNvPicPr>
              <a:picLocks noChangeAspect="1"/>
            </p:cNvPicPr>
            <p:nvPr/>
          </p:nvPicPr>
          <p:blipFill>
            <a:blip r:embed="rId4"/>
            <a:stretch>
              <a:fillRect/>
            </a:stretch>
          </p:blipFill>
          <p:spPr>
            <a:xfrm>
              <a:off x="3721103"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95" name="Picture 194" descr="bs-black.vsd.emf"/>
            <p:cNvPicPr>
              <a:picLocks noChangeAspect="1"/>
            </p:cNvPicPr>
            <p:nvPr/>
          </p:nvPicPr>
          <p:blipFill>
            <a:blip r:embed="rId4"/>
            <a:stretch>
              <a:fillRect/>
            </a:stretch>
          </p:blipFill>
          <p:spPr>
            <a:xfrm>
              <a:off x="3721103" y="53340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grpSp>
      <p:sp>
        <p:nvSpPr>
          <p:cNvPr id="197" name="Rectangle 196"/>
          <p:cNvSpPr/>
          <p:nvPr/>
        </p:nvSpPr>
        <p:spPr>
          <a:xfrm>
            <a:off x="5486400" y="3886200"/>
            <a:ext cx="4572000" cy="646331"/>
          </a:xfrm>
          <a:prstGeom prst="rect">
            <a:avLst/>
          </a:prstGeom>
        </p:spPr>
        <p:txBody>
          <a:bodyPr>
            <a:spAutoFit/>
          </a:bodyPr>
          <a:lstStyle/>
          <a:p>
            <a:r>
              <a:rPr lang="en-US" b="1" i="1" dirty="0" smtClean="0">
                <a:solidFill>
                  <a:srgbClr val="008000"/>
                </a:solidFill>
                <a:latin typeface="Georgia"/>
                <a:cs typeface="Georgia"/>
              </a:rPr>
              <a:t>turn on/off </a:t>
            </a:r>
            <a:r>
              <a:rPr lang="en-US" b="1" i="1" dirty="0" err="1" smtClean="0">
                <a:solidFill>
                  <a:srgbClr val="008000"/>
                </a:solidFill>
                <a:latin typeface="Georgia"/>
                <a:cs typeface="Georgia"/>
              </a:rPr>
              <a:t>BSes</a:t>
            </a:r>
            <a:endParaRPr lang="en-US" b="1" i="1" dirty="0" smtClean="0">
              <a:solidFill>
                <a:srgbClr val="008000"/>
              </a:solidFill>
              <a:latin typeface="Georgia"/>
              <a:cs typeface="Georgia"/>
            </a:endParaRPr>
          </a:p>
          <a:p>
            <a:r>
              <a:rPr lang="en-US" b="1" i="1" dirty="0" smtClean="0">
                <a:solidFill>
                  <a:srgbClr val="008000"/>
                </a:solidFill>
                <a:latin typeface="Georgia"/>
                <a:cs typeface="Georgia"/>
              </a:rPr>
              <a:t>    </a:t>
            </a:r>
            <a:r>
              <a:rPr lang="en-US" b="1" i="1" dirty="0" err="1" smtClean="0">
                <a:solidFill>
                  <a:srgbClr val="008000"/>
                </a:solidFill>
                <a:latin typeface="Georgia"/>
                <a:cs typeface="Georgia"/>
              </a:rPr>
              <a:t>s.t</a:t>
            </a:r>
            <a:r>
              <a:rPr lang="en-US" b="1" i="1" dirty="0" smtClean="0">
                <a:solidFill>
                  <a:srgbClr val="008000"/>
                </a:solidFill>
                <a:latin typeface="Georgia"/>
                <a:cs typeface="Georgia"/>
              </a:rPr>
              <a:t>. cap &gt;= load</a:t>
            </a:r>
            <a:endParaRPr lang="en-US" b="1" i="1" dirty="0">
              <a:solidFill>
                <a:srgbClr val="008000"/>
              </a:solidFill>
              <a:latin typeface="Georgia"/>
              <a:cs typeface="Georgia"/>
            </a:endParaRPr>
          </a:p>
        </p:txBody>
      </p:sp>
      <p:sp>
        <p:nvSpPr>
          <p:cNvPr id="198" name="Rectangle 197"/>
          <p:cNvSpPr/>
          <p:nvPr/>
        </p:nvSpPr>
        <p:spPr>
          <a:xfrm>
            <a:off x="3962400" y="5802868"/>
            <a:ext cx="312906" cy="369332"/>
          </a:xfrm>
          <a:prstGeom prst="rect">
            <a:avLst/>
          </a:prstGeom>
        </p:spPr>
        <p:txBody>
          <a:bodyPr wrap="none">
            <a:spAutoFit/>
          </a:bodyPr>
          <a:lstStyle/>
          <a:p>
            <a:r>
              <a:rPr lang="en-US" b="1" i="1" dirty="0" err="1" smtClean="0">
                <a:latin typeface="Georgia"/>
                <a:cs typeface="Georgia"/>
              </a:rPr>
              <a:t>j</a:t>
            </a:r>
            <a:endParaRPr lang="en-US" dirty="0"/>
          </a:p>
        </p:txBody>
      </p:sp>
      <p:sp>
        <p:nvSpPr>
          <p:cNvPr id="199" name="Rectangle 198"/>
          <p:cNvSpPr/>
          <p:nvPr/>
        </p:nvSpPr>
        <p:spPr>
          <a:xfrm>
            <a:off x="4267200" y="5574268"/>
            <a:ext cx="280924" cy="369332"/>
          </a:xfrm>
          <a:prstGeom prst="rect">
            <a:avLst/>
          </a:prstGeom>
        </p:spPr>
        <p:txBody>
          <a:bodyPr wrap="none">
            <a:spAutoFit/>
          </a:bodyPr>
          <a:lstStyle/>
          <a:p>
            <a:r>
              <a:rPr lang="en-US" b="1" i="1" dirty="0" err="1" smtClean="0">
                <a:latin typeface="Georgia"/>
                <a:cs typeface="Georgia"/>
              </a:rPr>
              <a:t>i</a:t>
            </a:r>
            <a:endParaRPr lang="en-US" dirty="0"/>
          </a:p>
        </p:txBody>
      </p:sp>
      <p:sp>
        <p:nvSpPr>
          <p:cNvPr id="200" name="Left Arrow 199"/>
          <p:cNvSpPr/>
          <p:nvPr/>
        </p:nvSpPr>
        <p:spPr>
          <a:xfrm>
            <a:off x="5176520" y="5603588"/>
            <a:ext cx="822960" cy="353402"/>
          </a:xfrm>
          <a:prstGeom prst="leftArrow">
            <a:avLst>
              <a:gd name="adj1" fmla="val 50000"/>
              <a:gd name="adj2" fmla="val 50000"/>
            </a:avLst>
          </a:prstGeom>
          <a:noFill/>
          <a:ln w="25400">
            <a:solidFill>
              <a:schemeClr val="tx2">
                <a:lumMod val="60000"/>
                <a:lumOff val="40000"/>
              </a:schemeClr>
            </a:solidFill>
          </a:ln>
        </p:spPr>
        <p:style>
          <a:lnRef idx="1">
            <a:schemeClr val="accent1"/>
          </a:lnRef>
          <a:fillRef idx="3">
            <a:schemeClr val="accent1"/>
          </a:fillRef>
          <a:effectRef idx="2">
            <a:schemeClr val="accent1"/>
          </a:effectRef>
          <a:fontRef idx="minor">
            <a:schemeClr val="lt1"/>
          </a:fontRef>
        </p:style>
      </p:sp>
      <p:sp>
        <p:nvSpPr>
          <p:cNvPr id="48" name="Rectangle 47"/>
          <p:cNvSpPr/>
          <p:nvPr/>
        </p:nvSpPr>
        <p:spPr>
          <a:xfrm>
            <a:off x="5791200" y="5449669"/>
            <a:ext cx="1865994" cy="646331"/>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b="1" i="1" dirty="0" smtClean="0">
                <a:solidFill>
                  <a:schemeClr val="tx1"/>
                </a:solidFill>
                <a:latin typeface="Georgia"/>
                <a:cs typeface="Georgia"/>
              </a:rPr>
              <a:t>r</a:t>
            </a:r>
            <a:r>
              <a:rPr lang="en-US" b="1" i="1" baseline="-10000" dirty="0" smtClean="0">
                <a:solidFill>
                  <a:schemeClr val="tx1"/>
                </a:solidFill>
                <a:latin typeface="Georgia"/>
                <a:cs typeface="Georgia"/>
              </a:rPr>
              <a:t>i</a:t>
            </a:r>
            <a:r>
              <a:rPr lang="en-US" b="1" i="1" dirty="0" smtClean="0">
                <a:solidFill>
                  <a:schemeClr val="tx1"/>
                </a:solidFill>
                <a:latin typeface="Georgia"/>
                <a:cs typeface="Georgia"/>
              </a:rPr>
              <a:t> + </a:t>
            </a:r>
            <a:r>
              <a:rPr lang="en-US" b="1" i="1" dirty="0" err="1" smtClean="0">
                <a:solidFill>
                  <a:schemeClr val="tx1"/>
                </a:solidFill>
                <a:latin typeface="Georgia"/>
                <a:cs typeface="Georgia"/>
              </a:rPr>
              <a:t>d(i,j</a:t>
            </a:r>
            <a:r>
              <a:rPr lang="en-US" b="1" i="1" dirty="0" smtClean="0">
                <a:solidFill>
                  <a:schemeClr val="tx1"/>
                </a:solidFill>
                <a:latin typeface="Georgia"/>
                <a:cs typeface="Georgia"/>
              </a:rPr>
              <a:t>) &lt; R</a:t>
            </a:r>
            <a:r>
              <a:rPr lang="en-US" b="1" i="1" baseline="-10000" dirty="0" smtClean="0">
                <a:solidFill>
                  <a:schemeClr val="tx1"/>
                </a:solidFill>
                <a:latin typeface="Georgia"/>
                <a:cs typeface="Georgia"/>
              </a:rPr>
              <a:t>i</a:t>
            </a:r>
          </a:p>
          <a:p>
            <a:r>
              <a:rPr lang="en-US" b="1" i="1" dirty="0" smtClean="0">
                <a:solidFill>
                  <a:schemeClr val="tx1"/>
                </a:solidFill>
                <a:latin typeface="Georgia"/>
                <a:cs typeface="Georgia"/>
              </a:rPr>
              <a:t>r</a:t>
            </a:r>
            <a:r>
              <a:rPr lang="en-US" b="1" i="1" baseline="-10000" dirty="0" smtClean="0">
                <a:solidFill>
                  <a:schemeClr val="tx1"/>
                </a:solidFill>
                <a:latin typeface="Georgia"/>
                <a:cs typeface="Georgia"/>
              </a:rPr>
              <a:t>j</a:t>
            </a:r>
            <a:r>
              <a:rPr lang="en-US" b="1" i="1" dirty="0" smtClean="0">
                <a:solidFill>
                  <a:schemeClr val="tx1"/>
                </a:solidFill>
                <a:latin typeface="Georgia"/>
                <a:cs typeface="Georgia"/>
              </a:rPr>
              <a:t> + </a:t>
            </a:r>
            <a:r>
              <a:rPr lang="en-US" b="1" i="1" dirty="0" err="1" smtClean="0">
                <a:solidFill>
                  <a:schemeClr val="tx1"/>
                </a:solidFill>
                <a:latin typeface="Georgia"/>
                <a:cs typeface="Georgia"/>
              </a:rPr>
              <a:t>d(i,j</a:t>
            </a:r>
            <a:r>
              <a:rPr lang="en-US" b="1" i="1" dirty="0" smtClean="0">
                <a:solidFill>
                  <a:schemeClr val="tx1"/>
                </a:solidFill>
                <a:latin typeface="Georgia"/>
                <a:cs typeface="Georgia"/>
              </a:rPr>
              <a:t>) &lt; R</a:t>
            </a:r>
            <a:r>
              <a:rPr lang="en-US" b="1" i="1" baseline="-10000" dirty="0" smtClean="0">
                <a:solidFill>
                  <a:schemeClr val="tx1"/>
                </a:solidFill>
                <a:latin typeface="Georgia"/>
                <a:cs typeface="Georgia"/>
              </a:rPr>
              <a:t>j</a:t>
            </a:r>
            <a:endParaRPr lang="en-US" dirty="0">
              <a:solidFill>
                <a:schemeClr val="tx1"/>
              </a:solidFill>
            </a:endParaRPr>
          </a:p>
        </p:txBody>
      </p:sp>
      <p:grpSp>
        <p:nvGrpSpPr>
          <p:cNvPr id="215" name="Group 214"/>
          <p:cNvGrpSpPr/>
          <p:nvPr/>
        </p:nvGrpSpPr>
        <p:grpSpPr>
          <a:xfrm>
            <a:off x="838200" y="4876800"/>
            <a:ext cx="4038600" cy="1600200"/>
            <a:chOff x="838200" y="4876800"/>
            <a:chExt cx="4038600" cy="1600200"/>
          </a:xfrm>
        </p:grpSpPr>
        <p:sp>
          <p:nvSpPr>
            <p:cNvPr id="181" name="TextBox 180"/>
            <p:cNvSpPr txBox="1"/>
            <p:nvPr/>
          </p:nvSpPr>
          <p:spPr>
            <a:xfrm>
              <a:off x="4419600" y="5549210"/>
              <a:ext cx="308047" cy="31819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sp>
          <p:nvSpPr>
            <p:cNvPr id="202" name="TextBox 201"/>
            <p:cNvSpPr txBox="1"/>
            <p:nvPr/>
          </p:nvSpPr>
          <p:spPr>
            <a:xfrm flipH="1">
              <a:off x="4447127" y="595378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3" name="TextBox 202"/>
            <p:cNvSpPr txBox="1"/>
            <p:nvPr/>
          </p:nvSpPr>
          <p:spPr>
            <a:xfrm flipH="1">
              <a:off x="4447127" y="510540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4" name="TextBox 203"/>
            <p:cNvSpPr txBox="1"/>
            <p:nvPr/>
          </p:nvSpPr>
          <p:spPr>
            <a:xfrm flipH="1">
              <a:off x="3657600" y="525780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5" name="TextBox 204"/>
            <p:cNvSpPr txBox="1"/>
            <p:nvPr/>
          </p:nvSpPr>
          <p:spPr>
            <a:xfrm flipH="1">
              <a:off x="3685127" y="571500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6" name="TextBox 205"/>
            <p:cNvSpPr txBox="1"/>
            <p:nvPr/>
          </p:nvSpPr>
          <p:spPr>
            <a:xfrm flipH="1">
              <a:off x="3048000" y="510540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7" name="TextBox 206"/>
            <p:cNvSpPr txBox="1"/>
            <p:nvPr/>
          </p:nvSpPr>
          <p:spPr>
            <a:xfrm flipH="1">
              <a:off x="2286000" y="580138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8" name="TextBox 207"/>
            <p:cNvSpPr txBox="1"/>
            <p:nvPr/>
          </p:nvSpPr>
          <p:spPr>
            <a:xfrm flipH="1">
              <a:off x="2286000" y="496318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09" name="TextBox 208"/>
            <p:cNvSpPr txBox="1"/>
            <p:nvPr/>
          </p:nvSpPr>
          <p:spPr>
            <a:xfrm flipH="1">
              <a:off x="1524000" y="511558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10" name="TextBox 209"/>
            <p:cNvSpPr txBox="1"/>
            <p:nvPr/>
          </p:nvSpPr>
          <p:spPr>
            <a:xfrm flipH="1">
              <a:off x="1524000" y="557278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11" name="TextBox 210"/>
            <p:cNvSpPr txBox="1"/>
            <p:nvPr/>
          </p:nvSpPr>
          <p:spPr>
            <a:xfrm flipH="1">
              <a:off x="838200" y="4876800"/>
              <a:ext cx="429673" cy="523220"/>
            </a:xfrm>
            <a:prstGeom prst="rect">
              <a:avLst/>
            </a:prstGeom>
            <a:noFill/>
          </p:spPr>
          <p:txBody>
            <a:bodyPr wrap="square" rtlCol="0">
              <a:spAutoFit/>
            </a:bodyPr>
            <a:lstStyle/>
            <a:p>
              <a:r>
                <a:rPr lang="en-US" sz="2800" dirty="0" smtClean="0">
                  <a:solidFill>
                    <a:srgbClr val="FF0000"/>
                  </a:solidFill>
                  <a:latin typeface="Zapf Dingbats"/>
                  <a:ea typeface="Zapf Dingbats"/>
                  <a:cs typeface="Zapf Dingbats"/>
                </a:rPr>
                <a:t>✗</a:t>
              </a:r>
              <a:endParaRPr lang="en-US" sz="2800" dirty="0">
                <a:solidFill>
                  <a:srgbClr val="FF0000"/>
                </a:solidFill>
              </a:endParaRPr>
            </a:p>
          </p:txBody>
        </p:sp>
        <p:sp>
          <p:nvSpPr>
            <p:cNvPr id="212" name="TextBox 211"/>
            <p:cNvSpPr txBox="1"/>
            <p:nvPr/>
          </p:nvSpPr>
          <p:spPr>
            <a:xfrm>
              <a:off x="2971800" y="5549210"/>
              <a:ext cx="308047" cy="31819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sp>
          <p:nvSpPr>
            <p:cNvPr id="213" name="TextBox 212"/>
            <p:cNvSpPr txBox="1"/>
            <p:nvPr/>
          </p:nvSpPr>
          <p:spPr>
            <a:xfrm>
              <a:off x="2282753" y="5334000"/>
              <a:ext cx="308047" cy="31819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sp>
          <p:nvSpPr>
            <p:cNvPr id="214" name="TextBox 213"/>
            <p:cNvSpPr txBox="1"/>
            <p:nvPr/>
          </p:nvSpPr>
          <p:spPr>
            <a:xfrm>
              <a:off x="838200" y="5334000"/>
              <a:ext cx="308047" cy="318190"/>
            </a:xfrm>
            <a:prstGeom prst="rect">
              <a:avLst/>
            </a:prstGeom>
            <a:noFill/>
          </p:spPr>
          <p:txBody>
            <a:bodyPr wrap="none" rtlCol="0">
              <a:spAutoFit/>
            </a:bodyPr>
            <a:lstStyle/>
            <a:p>
              <a:r>
                <a:rPr lang="en-US" sz="2800" dirty="0" smtClean="0">
                  <a:solidFill>
                    <a:srgbClr val="008000"/>
                  </a:solidFill>
                  <a:latin typeface="Zapf Dingbats"/>
                  <a:ea typeface="Zapf Dingbats"/>
                  <a:cs typeface="Zapf Dingbats"/>
                </a:rPr>
                <a:t>✔</a:t>
              </a:r>
              <a:endParaRPr lang="en-US" sz="2800" dirty="0">
                <a:solidFill>
                  <a:srgbClr val="0080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Issue II: How to Estimate Traffic Load?</a:t>
            </a:r>
            <a:endParaRPr lang="en-US" dirty="0"/>
          </a:p>
        </p:txBody>
      </p:sp>
      <p:sp>
        <p:nvSpPr>
          <p:cNvPr id="3" name="Content Placeholder 2"/>
          <p:cNvSpPr>
            <a:spLocks noGrp="1"/>
          </p:cNvSpPr>
          <p:nvPr>
            <p:ph sz="quarter" idx="1"/>
          </p:nvPr>
        </p:nvSpPr>
        <p:spPr/>
        <p:txBody>
          <a:bodyPr>
            <a:normAutofit/>
          </a:bodyPr>
          <a:lstStyle/>
          <a:p>
            <a:r>
              <a:rPr lang="en-US" dirty="0" smtClean="0"/>
              <a:t>At what time scale is traffic load predictable?</a:t>
            </a:r>
          </a:p>
          <a:p>
            <a:pPr lvl="1"/>
            <a:r>
              <a:rPr lang="en-US" dirty="0" smtClean="0"/>
              <a:t>Exploit near periodicity over consecutive time-of-the-day</a:t>
            </a:r>
          </a:p>
          <a:p>
            <a:endParaRPr lang="en-US" dirty="0" smtClean="0"/>
          </a:p>
          <a:p>
            <a:endParaRPr lang="en-US" dirty="0" smtClean="0"/>
          </a:p>
          <a:p>
            <a:r>
              <a:rPr lang="en-US" dirty="0" smtClean="0"/>
              <a:t>What to estimate? Instantaneous traffic load vs. traffic upper-envelope</a:t>
            </a:r>
          </a:p>
          <a:p>
            <a:pPr lvl="1"/>
            <a:r>
              <a:rPr lang="en-US" dirty="0" smtClean="0"/>
              <a:t>Tradeoff between accuracy and over-estimate </a:t>
            </a:r>
          </a:p>
          <a:p>
            <a:endParaRPr lang="en-US" dirty="0"/>
          </a:p>
        </p:txBody>
      </p:sp>
      <p:sp>
        <p:nvSpPr>
          <p:cNvPr id="4" name="Date Placeholder 3"/>
          <p:cNvSpPr>
            <a:spLocks noGrp="1"/>
          </p:cNvSpPr>
          <p:nvPr>
            <p:ph type="dt" sz="half" idx="10"/>
          </p:nvPr>
        </p:nvSpPr>
        <p:spPr/>
        <p:txBody>
          <a:bodyPr/>
          <a:lstStyle/>
          <a:p>
            <a:r>
              <a:rPr lang="en-US" smtClean="0"/>
              <a:t>Mobicom 2011</a:t>
            </a:r>
            <a:endParaRPr lang="en-US" dirty="0"/>
          </a:p>
        </p:txBody>
      </p:sp>
      <p:sp>
        <p:nvSpPr>
          <p:cNvPr id="5" name="Footer Placeholder 4"/>
          <p:cNvSpPr>
            <a:spLocks noGrp="1"/>
          </p:cNvSpPr>
          <p:nvPr>
            <p:ph type="ftr" sz="quarter" idx="11"/>
          </p:nvPr>
        </p:nvSpPr>
        <p:spPr/>
        <p:txBody>
          <a:bodyPr/>
          <a:lstStyle/>
          <a:p>
            <a:r>
              <a:rPr lang="en-US" smtClean="0"/>
              <a:t>C Peng (UCLA)</a:t>
            </a:r>
            <a:endParaRPr lang="en-US" dirty="0"/>
          </a:p>
        </p:txBody>
      </p:sp>
      <p:sp>
        <p:nvSpPr>
          <p:cNvPr id="6" name="Slide Number Placeholder 5"/>
          <p:cNvSpPr>
            <a:spLocks noGrp="1"/>
          </p:cNvSpPr>
          <p:nvPr>
            <p:ph type="sldNum" sz="quarter" idx="12"/>
          </p:nvPr>
        </p:nvSpPr>
        <p:spPr/>
        <p:txBody>
          <a:bodyPr/>
          <a:lstStyle/>
          <a:p>
            <a:fld id="{EA7C8D44-3667-46F6-9772-CC52308E2A7F}"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II: Profiling</a:t>
            </a:r>
            <a:endParaRPr lang="en-US" dirty="0"/>
          </a:p>
        </p:txBody>
      </p:sp>
      <p:sp>
        <p:nvSpPr>
          <p:cNvPr id="107" name="Content Placeholder 106"/>
          <p:cNvSpPr>
            <a:spLocks noGrp="1"/>
          </p:cNvSpPr>
          <p:nvPr>
            <p:ph sz="quarter" idx="1"/>
          </p:nvPr>
        </p:nvSpPr>
        <p:spPr/>
        <p:txBody>
          <a:bodyPr/>
          <a:lstStyle/>
          <a:p>
            <a:r>
              <a:rPr lang="en-US" dirty="0" smtClean="0"/>
              <a:t>Estimate traffic envelope via profiling</a:t>
            </a:r>
          </a:p>
          <a:p>
            <a:pPr lvl="1"/>
            <a:r>
              <a:rPr lang="en-US" dirty="0" smtClean="0"/>
              <a:t>Leverage near-term stability</a:t>
            </a:r>
          </a:p>
          <a:p>
            <a:pPr lvl="1"/>
            <a:r>
              <a:rPr lang="en-US" dirty="0" smtClean="0"/>
              <a:t>Reduce runtime computation &amp; communication</a:t>
            </a:r>
          </a:p>
          <a:p>
            <a:pPr lvl="1"/>
            <a:r>
              <a:rPr lang="en-US" dirty="0" smtClean="0"/>
              <a:t>Reduce miss rate via traffic envelope estimation</a:t>
            </a:r>
          </a:p>
        </p:txBody>
      </p:sp>
      <p:sp>
        <p:nvSpPr>
          <p:cNvPr id="74" name="Date Placeholder 73"/>
          <p:cNvSpPr>
            <a:spLocks noGrp="1"/>
          </p:cNvSpPr>
          <p:nvPr>
            <p:ph type="dt" sz="half" idx="10"/>
          </p:nvPr>
        </p:nvSpPr>
        <p:spPr/>
        <p:txBody>
          <a:bodyPr/>
          <a:lstStyle/>
          <a:p>
            <a:r>
              <a:rPr lang="en-US" smtClean="0"/>
              <a:t>Mobicom 2011</a:t>
            </a:r>
            <a:endParaRPr lang="en-US" dirty="0"/>
          </a:p>
        </p:txBody>
      </p:sp>
      <p:sp>
        <p:nvSpPr>
          <p:cNvPr id="75" name="Slide Number Placeholder 74"/>
          <p:cNvSpPr>
            <a:spLocks noGrp="1"/>
          </p:cNvSpPr>
          <p:nvPr>
            <p:ph type="sldNum" sz="quarter" idx="12"/>
          </p:nvPr>
        </p:nvSpPr>
        <p:spPr/>
        <p:txBody>
          <a:bodyPr/>
          <a:lstStyle/>
          <a:p>
            <a:fld id="{EA7C8D44-3667-46F6-9772-CC52308E2A7F}" type="slidenum">
              <a:rPr lang="en-US" smtClean="0"/>
              <a:pPr/>
              <a:t>19</a:t>
            </a:fld>
            <a:endParaRPr lang="en-US"/>
          </a:p>
        </p:txBody>
      </p:sp>
      <p:sp>
        <p:nvSpPr>
          <p:cNvPr id="76" name="Footer Placeholder 75"/>
          <p:cNvSpPr>
            <a:spLocks noGrp="1"/>
          </p:cNvSpPr>
          <p:nvPr>
            <p:ph type="ftr" sz="quarter" idx="11"/>
          </p:nvPr>
        </p:nvSpPr>
        <p:spPr/>
        <p:txBody>
          <a:bodyPr/>
          <a:lstStyle/>
          <a:p>
            <a:r>
              <a:rPr lang="en-US" smtClean="0"/>
              <a:t>C Peng (UCLA)</a:t>
            </a:r>
            <a:endParaRPr lang="en-US" dirty="0"/>
          </a:p>
        </p:txBody>
      </p:sp>
      <p:grpSp>
        <p:nvGrpSpPr>
          <p:cNvPr id="134" name="Group 133"/>
          <p:cNvGrpSpPr/>
          <p:nvPr/>
        </p:nvGrpSpPr>
        <p:grpSpPr>
          <a:xfrm>
            <a:off x="2209800" y="3200400"/>
            <a:ext cx="2944283" cy="1143000"/>
            <a:chOff x="2209800" y="3200400"/>
            <a:chExt cx="2944283" cy="1143000"/>
          </a:xfrm>
        </p:grpSpPr>
        <p:sp>
          <p:nvSpPr>
            <p:cNvPr id="48" name="Freeform 47"/>
            <p:cNvSpPr/>
            <p:nvPr/>
          </p:nvSpPr>
          <p:spPr>
            <a:xfrm>
              <a:off x="2334683" y="4102100"/>
              <a:ext cx="763146" cy="241300"/>
            </a:xfrm>
            <a:custGeom>
              <a:avLst/>
              <a:gdLst>
                <a:gd name="connsiteX0" fmla="*/ 1146 w 763146"/>
                <a:gd name="connsiteY0" fmla="*/ 400050 h 400050"/>
                <a:gd name="connsiteX1" fmla="*/ 7496 w 763146"/>
                <a:gd name="connsiteY1" fmla="*/ 323850 h 400050"/>
                <a:gd name="connsiteX2" fmla="*/ 26546 w 763146"/>
                <a:gd name="connsiteY2" fmla="*/ 317500 h 400050"/>
                <a:gd name="connsiteX3" fmla="*/ 32896 w 763146"/>
                <a:gd name="connsiteY3" fmla="*/ 285750 h 400050"/>
                <a:gd name="connsiteX4" fmla="*/ 39246 w 763146"/>
                <a:gd name="connsiteY4" fmla="*/ 260350 h 400050"/>
                <a:gd name="connsiteX5" fmla="*/ 58296 w 763146"/>
                <a:gd name="connsiteY5" fmla="*/ 203200 h 400050"/>
                <a:gd name="connsiteX6" fmla="*/ 64646 w 763146"/>
                <a:gd name="connsiteY6" fmla="*/ 184150 h 400050"/>
                <a:gd name="connsiteX7" fmla="*/ 77346 w 763146"/>
                <a:gd name="connsiteY7" fmla="*/ 165100 h 400050"/>
                <a:gd name="connsiteX8" fmla="*/ 90046 w 763146"/>
                <a:gd name="connsiteY8" fmla="*/ 114300 h 400050"/>
                <a:gd name="connsiteX9" fmla="*/ 102746 w 763146"/>
                <a:gd name="connsiteY9" fmla="*/ 69850 h 400050"/>
                <a:gd name="connsiteX10" fmla="*/ 134496 w 763146"/>
                <a:gd name="connsiteY10" fmla="*/ 31750 h 400050"/>
                <a:gd name="connsiteX11" fmla="*/ 166246 w 763146"/>
                <a:gd name="connsiteY11" fmla="*/ 6350 h 400050"/>
                <a:gd name="connsiteX12" fmla="*/ 217046 w 763146"/>
                <a:gd name="connsiteY12" fmla="*/ 12700 h 400050"/>
                <a:gd name="connsiteX13" fmla="*/ 242446 w 763146"/>
                <a:gd name="connsiteY13" fmla="*/ 44450 h 400050"/>
                <a:gd name="connsiteX14" fmla="*/ 261496 w 763146"/>
                <a:gd name="connsiteY14" fmla="*/ 50800 h 400050"/>
                <a:gd name="connsiteX15" fmla="*/ 280546 w 763146"/>
                <a:gd name="connsiteY15" fmla="*/ 88900 h 400050"/>
                <a:gd name="connsiteX16" fmla="*/ 299596 w 763146"/>
                <a:gd name="connsiteY16" fmla="*/ 127000 h 400050"/>
                <a:gd name="connsiteX17" fmla="*/ 312296 w 763146"/>
                <a:gd name="connsiteY17" fmla="*/ 101600 h 400050"/>
                <a:gd name="connsiteX18" fmla="*/ 382146 w 763146"/>
                <a:gd name="connsiteY18" fmla="*/ 76200 h 400050"/>
                <a:gd name="connsiteX19" fmla="*/ 394846 w 763146"/>
                <a:gd name="connsiteY19" fmla="*/ 57150 h 400050"/>
                <a:gd name="connsiteX20" fmla="*/ 413896 w 763146"/>
                <a:gd name="connsiteY20" fmla="*/ 6350 h 400050"/>
                <a:gd name="connsiteX21" fmla="*/ 432946 w 763146"/>
                <a:gd name="connsiteY21" fmla="*/ 0 h 400050"/>
                <a:gd name="connsiteX22" fmla="*/ 509146 w 763146"/>
                <a:gd name="connsiteY22" fmla="*/ 19050 h 400050"/>
                <a:gd name="connsiteX23" fmla="*/ 528196 w 763146"/>
                <a:gd name="connsiteY23" fmla="*/ 31750 h 400050"/>
                <a:gd name="connsiteX24" fmla="*/ 547246 w 763146"/>
                <a:gd name="connsiteY24" fmla="*/ 88900 h 400050"/>
                <a:gd name="connsiteX25" fmla="*/ 553596 w 763146"/>
                <a:gd name="connsiteY25" fmla="*/ 107950 h 400050"/>
                <a:gd name="connsiteX26" fmla="*/ 591696 w 763146"/>
                <a:gd name="connsiteY26" fmla="*/ 139700 h 400050"/>
                <a:gd name="connsiteX27" fmla="*/ 617096 w 763146"/>
                <a:gd name="connsiteY27" fmla="*/ 171450 h 400050"/>
                <a:gd name="connsiteX28" fmla="*/ 629796 w 763146"/>
                <a:gd name="connsiteY28" fmla="*/ 215900 h 400050"/>
                <a:gd name="connsiteX29" fmla="*/ 642496 w 763146"/>
                <a:gd name="connsiteY29" fmla="*/ 234950 h 400050"/>
                <a:gd name="connsiteX30" fmla="*/ 655196 w 763146"/>
                <a:gd name="connsiteY30" fmla="*/ 260350 h 400050"/>
                <a:gd name="connsiteX31" fmla="*/ 674246 w 763146"/>
                <a:gd name="connsiteY31" fmla="*/ 298450 h 400050"/>
                <a:gd name="connsiteX32" fmla="*/ 693296 w 763146"/>
                <a:gd name="connsiteY32" fmla="*/ 311150 h 400050"/>
                <a:gd name="connsiteX33" fmla="*/ 712346 w 763146"/>
                <a:gd name="connsiteY33" fmla="*/ 330200 h 400050"/>
                <a:gd name="connsiteX34" fmla="*/ 725046 w 763146"/>
                <a:gd name="connsiteY34" fmla="*/ 349250 h 400050"/>
                <a:gd name="connsiteX35" fmla="*/ 763146 w 763146"/>
                <a:gd name="connsiteY35" fmla="*/ 355600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763146" h="400050">
                  <a:moveTo>
                    <a:pt x="1146" y="400050"/>
                  </a:moveTo>
                  <a:cubicBezTo>
                    <a:pt x="3263" y="374650"/>
                    <a:pt x="0" y="348211"/>
                    <a:pt x="7496" y="323850"/>
                  </a:cubicBezTo>
                  <a:cubicBezTo>
                    <a:pt x="9464" y="317453"/>
                    <a:pt x="22833" y="323069"/>
                    <a:pt x="26546" y="317500"/>
                  </a:cubicBezTo>
                  <a:cubicBezTo>
                    <a:pt x="32533" y="308520"/>
                    <a:pt x="30555" y="296286"/>
                    <a:pt x="32896" y="285750"/>
                  </a:cubicBezTo>
                  <a:cubicBezTo>
                    <a:pt x="34789" y="277231"/>
                    <a:pt x="36738" y="268709"/>
                    <a:pt x="39246" y="260350"/>
                  </a:cubicBezTo>
                  <a:lnTo>
                    <a:pt x="58296" y="203200"/>
                  </a:lnTo>
                  <a:cubicBezTo>
                    <a:pt x="60413" y="196850"/>
                    <a:pt x="60933" y="189719"/>
                    <a:pt x="64646" y="184150"/>
                  </a:cubicBezTo>
                  <a:lnTo>
                    <a:pt x="77346" y="165100"/>
                  </a:lnTo>
                  <a:lnTo>
                    <a:pt x="90046" y="114300"/>
                  </a:lnTo>
                  <a:cubicBezTo>
                    <a:pt x="92081" y="106162"/>
                    <a:pt x="98191" y="78960"/>
                    <a:pt x="102746" y="69850"/>
                  </a:cubicBezTo>
                  <a:cubicBezTo>
                    <a:pt x="114570" y="46201"/>
                    <a:pt x="116941" y="52816"/>
                    <a:pt x="134496" y="31750"/>
                  </a:cubicBezTo>
                  <a:cubicBezTo>
                    <a:pt x="156590" y="5237"/>
                    <a:pt x="134973" y="16774"/>
                    <a:pt x="166246" y="6350"/>
                  </a:cubicBezTo>
                  <a:cubicBezTo>
                    <a:pt x="183179" y="8467"/>
                    <a:pt x="200582" y="8210"/>
                    <a:pt x="217046" y="12700"/>
                  </a:cubicBezTo>
                  <a:cubicBezTo>
                    <a:pt x="255807" y="23271"/>
                    <a:pt x="221279" y="23283"/>
                    <a:pt x="242446" y="44450"/>
                  </a:cubicBezTo>
                  <a:cubicBezTo>
                    <a:pt x="247179" y="49183"/>
                    <a:pt x="255146" y="48683"/>
                    <a:pt x="261496" y="50800"/>
                  </a:cubicBezTo>
                  <a:cubicBezTo>
                    <a:pt x="297892" y="105395"/>
                    <a:pt x="254256" y="36320"/>
                    <a:pt x="280546" y="88900"/>
                  </a:cubicBezTo>
                  <a:cubicBezTo>
                    <a:pt x="305165" y="138139"/>
                    <a:pt x="283635" y="79117"/>
                    <a:pt x="299596" y="127000"/>
                  </a:cubicBezTo>
                  <a:cubicBezTo>
                    <a:pt x="303829" y="118533"/>
                    <a:pt x="306236" y="108872"/>
                    <a:pt x="312296" y="101600"/>
                  </a:cubicBezTo>
                  <a:cubicBezTo>
                    <a:pt x="327021" y="83930"/>
                    <a:pt x="367049" y="79974"/>
                    <a:pt x="382146" y="76200"/>
                  </a:cubicBezTo>
                  <a:cubicBezTo>
                    <a:pt x="386379" y="69850"/>
                    <a:pt x="391840" y="64165"/>
                    <a:pt x="394846" y="57150"/>
                  </a:cubicBezTo>
                  <a:cubicBezTo>
                    <a:pt x="402819" y="38547"/>
                    <a:pt x="398023" y="22223"/>
                    <a:pt x="413896" y="6350"/>
                  </a:cubicBezTo>
                  <a:cubicBezTo>
                    <a:pt x="418629" y="1617"/>
                    <a:pt x="426596" y="2117"/>
                    <a:pt x="432946" y="0"/>
                  </a:cubicBezTo>
                  <a:cubicBezTo>
                    <a:pt x="451990" y="3174"/>
                    <a:pt x="492375" y="7869"/>
                    <a:pt x="509146" y="19050"/>
                  </a:cubicBezTo>
                  <a:lnTo>
                    <a:pt x="528196" y="31750"/>
                  </a:lnTo>
                  <a:lnTo>
                    <a:pt x="547246" y="88900"/>
                  </a:lnTo>
                  <a:cubicBezTo>
                    <a:pt x="549363" y="95250"/>
                    <a:pt x="548863" y="103217"/>
                    <a:pt x="553596" y="107950"/>
                  </a:cubicBezTo>
                  <a:cubicBezTo>
                    <a:pt x="578042" y="132396"/>
                    <a:pt x="565174" y="122019"/>
                    <a:pt x="591696" y="139700"/>
                  </a:cubicBezTo>
                  <a:cubicBezTo>
                    <a:pt x="607657" y="187583"/>
                    <a:pt x="584270" y="130418"/>
                    <a:pt x="617096" y="171450"/>
                  </a:cubicBezTo>
                  <a:cubicBezTo>
                    <a:pt x="620898" y="176203"/>
                    <a:pt x="628743" y="213443"/>
                    <a:pt x="629796" y="215900"/>
                  </a:cubicBezTo>
                  <a:cubicBezTo>
                    <a:pt x="632802" y="222915"/>
                    <a:pt x="638710" y="228324"/>
                    <a:pt x="642496" y="234950"/>
                  </a:cubicBezTo>
                  <a:cubicBezTo>
                    <a:pt x="647192" y="243169"/>
                    <a:pt x="651467" y="251649"/>
                    <a:pt x="655196" y="260350"/>
                  </a:cubicBezTo>
                  <a:cubicBezTo>
                    <a:pt x="662943" y="278426"/>
                    <a:pt x="658992" y="283196"/>
                    <a:pt x="674246" y="298450"/>
                  </a:cubicBezTo>
                  <a:cubicBezTo>
                    <a:pt x="679642" y="303846"/>
                    <a:pt x="687433" y="306264"/>
                    <a:pt x="693296" y="311150"/>
                  </a:cubicBezTo>
                  <a:cubicBezTo>
                    <a:pt x="700195" y="316899"/>
                    <a:pt x="706597" y="323301"/>
                    <a:pt x="712346" y="330200"/>
                  </a:cubicBezTo>
                  <a:cubicBezTo>
                    <a:pt x="717232" y="336063"/>
                    <a:pt x="719087" y="344482"/>
                    <a:pt x="725046" y="349250"/>
                  </a:cubicBezTo>
                  <a:cubicBezTo>
                    <a:pt x="735494" y="357608"/>
                    <a:pt x="751279" y="355600"/>
                    <a:pt x="763146" y="355600"/>
                  </a:cubicBezTo>
                </a:path>
              </a:pathLst>
            </a:cu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solidFill>
                  <a:srgbClr val="000000"/>
                </a:solidFill>
              </a:endParaRPr>
            </a:p>
          </p:txBody>
        </p:sp>
        <p:sp>
          <p:nvSpPr>
            <p:cNvPr id="49" name="Freeform 48"/>
            <p:cNvSpPr/>
            <p:nvPr/>
          </p:nvSpPr>
          <p:spPr>
            <a:xfrm>
              <a:off x="2209800" y="3682619"/>
              <a:ext cx="810683" cy="287298"/>
            </a:xfrm>
            <a:custGeom>
              <a:avLst/>
              <a:gdLst>
                <a:gd name="connsiteX0" fmla="*/ 0 w 810683"/>
                <a:gd name="connsiteY0" fmla="*/ 350798 h 452343"/>
                <a:gd name="connsiteX1" fmla="*/ 38100 w 810683"/>
                <a:gd name="connsiteY1" fmla="*/ 376198 h 452343"/>
                <a:gd name="connsiteX2" fmla="*/ 76200 w 810683"/>
                <a:gd name="connsiteY2" fmla="*/ 401598 h 452343"/>
                <a:gd name="connsiteX3" fmla="*/ 82550 w 810683"/>
                <a:gd name="connsiteY3" fmla="*/ 420648 h 452343"/>
                <a:gd name="connsiteX4" fmla="*/ 196850 w 810683"/>
                <a:gd name="connsiteY4" fmla="*/ 426998 h 452343"/>
                <a:gd name="connsiteX5" fmla="*/ 222250 w 810683"/>
                <a:gd name="connsiteY5" fmla="*/ 388898 h 452343"/>
                <a:gd name="connsiteX6" fmla="*/ 234950 w 810683"/>
                <a:gd name="connsiteY6" fmla="*/ 369848 h 452343"/>
                <a:gd name="connsiteX7" fmla="*/ 247650 w 810683"/>
                <a:gd name="connsiteY7" fmla="*/ 280948 h 452343"/>
                <a:gd name="connsiteX8" fmla="*/ 260350 w 810683"/>
                <a:gd name="connsiteY8" fmla="*/ 242848 h 452343"/>
                <a:gd name="connsiteX9" fmla="*/ 266700 w 810683"/>
                <a:gd name="connsiteY9" fmla="*/ 223798 h 452343"/>
                <a:gd name="connsiteX10" fmla="*/ 285750 w 810683"/>
                <a:gd name="connsiteY10" fmla="*/ 211098 h 452343"/>
                <a:gd name="connsiteX11" fmla="*/ 323850 w 810683"/>
                <a:gd name="connsiteY11" fmla="*/ 198398 h 452343"/>
                <a:gd name="connsiteX12" fmla="*/ 361950 w 810683"/>
                <a:gd name="connsiteY12" fmla="*/ 179348 h 452343"/>
                <a:gd name="connsiteX13" fmla="*/ 381000 w 810683"/>
                <a:gd name="connsiteY13" fmla="*/ 166648 h 452343"/>
                <a:gd name="connsiteX14" fmla="*/ 393700 w 810683"/>
                <a:gd name="connsiteY14" fmla="*/ 128548 h 452343"/>
                <a:gd name="connsiteX15" fmla="*/ 419100 w 810683"/>
                <a:gd name="connsiteY15" fmla="*/ 90448 h 452343"/>
                <a:gd name="connsiteX16" fmla="*/ 431800 w 810683"/>
                <a:gd name="connsiteY16" fmla="*/ 52348 h 452343"/>
                <a:gd name="connsiteX17" fmla="*/ 438150 w 810683"/>
                <a:gd name="connsiteY17" fmla="*/ 33298 h 452343"/>
                <a:gd name="connsiteX18" fmla="*/ 501650 w 810683"/>
                <a:gd name="connsiteY18" fmla="*/ 1548 h 452343"/>
                <a:gd name="connsiteX19" fmla="*/ 622300 w 810683"/>
                <a:gd name="connsiteY19" fmla="*/ 7898 h 452343"/>
                <a:gd name="connsiteX20" fmla="*/ 628650 w 810683"/>
                <a:gd name="connsiteY20" fmla="*/ 26948 h 452343"/>
                <a:gd name="connsiteX21" fmla="*/ 641350 w 810683"/>
                <a:gd name="connsiteY21" fmla="*/ 45998 h 452343"/>
                <a:gd name="connsiteX22" fmla="*/ 654050 w 810683"/>
                <a:gd name="connsiteY22" fmla="*/ 103148 h 452343"/>
                <a:gd name="connsiteX23" fmla="*/ 666750 w 810683"/>
                <a:gd name="connsiteY23" fmla="*/ 128548 h 452343"/>
                <a:gd name="connsiteX24" fmla="*/ 673100 w 810683"/>
                <a:gd name="connsiteY24" fmla="*/ 236498 h 452343"/>
                <a:gd name="connsiteX25" fmla="*/ 679450 w 810683"/>
                <a:gd name="connsiteY25" fmla="*/ 261898 h 452343"/>
                <a:gd name="connsiteX26" fmla="*/ 698500 w 810683"/>
                <a:gd name="connsiteY26" fmla="*/ 274598 h 452343"/>
                <a:gd name="connsiteX27" fmla="*/ 742950 w 810683"/>
                <a:gd name="connsiteY27" fmla="*/ 293648 h 452343"/>
                <a:gd name="connsiteX28" fmla="*/ 749300 w 810683"/>
                <a:gd name="connsiteY28" fmla="*/ 319048 h 452343"/>
                <a:gd name="connsiteX29" fmla="*/ 787400 w 810683"/>
                <a:gd name="connsiteY29" fmla="*/ 344448 h 452343"/>
                <a:gd name="connsiteX30" fmla="*/ 793750 w 810683"/>
                <a:gd name="connsiteY30" fmla="*/ 363498 h 452343"/>
                <a:gd name="connsiteX31" fmla="*/ 806450 w 810683"/>
                <a:gd name="connsiteY31" fmla="*/ 388898 h 452343"/>
                <a:gd name="connsiteX32" fmla="*/ 800100 w 810683"/>
                <a:gd name="connsiteY32" fmla="*/ 376198 h 45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0683" h="452343">
                  <a:moveTo>
                    <a:pt x="0" y="350798"/>
                  </a:moveTo>
                  <a:cubicBezTo>
                    <a:pt x="36433" y="362942"/>
                    <a:pt x="2425" y="348451"/>
                    <a:pt x="38100" y="376198"/>
                  </a:cubicBezTo>
                  <a:cubicBezTo>
                    <a:pt x="50148" y="385569"/>
                    <a:pt x="76200" y="401598"/>
                    <a:pt x="76200" y="401598"/>
                  </a:cubicBezTo>
                  <a:cubicBezTo>
                    <a:pt x="78317" y="407948"/>
                    <a:pt x="78369" y="415421"/>
                    <a:pt x="82550" y="420648"/>
                  </a:cubicBezTo>
                  <a:cubicBezTo>
                    <a:pt x="107906" y="452343"/>
                    <a:pt x="178083" y="428249"/>
                    <a:pt x="196850" y="426998"/>
                  </a:cubicBezTo>
                  <a:lnTo>
                    <a:pt x="222250" y="388898"/>
                  </a:lnTo>
                  <a:lnTo>
                    <a:pt x="234950" y="369848"/>
                  </a:lnTo>
                  <a:cubicBezTo>
                    <a:pt x="236830" y="354812"/>
                    <a:pt x="243072" y="299259"/>
                    <a:pt x="247650" y="280948"/>
                  </a:cubicBezTo>
                  <a:cubicBezTo>
                    <a:pt x="250897" y="267961"/>
                    <a:pt x="256117" y="255548"/>
                    <a:pt x="260350" y="242848"/>
                  </a:cubicBezTo>
                  <a:cubicBezTo>
                    <a:pt x="262467" y="236498"/>
                    <a:pt x="261131" y="227511"/>
                    <a:pt x="266700" y="223798"/>
                  </a:cubicBezTo>
                  <a:cubicBezTo>
                    <a:pt x="273050" y="219565"/>
                    <a:pt x="278776" y="214198"/>
                    <a:pt x="285750" y="211098"/>
                  </a:cubicBezTo>
                  <a:cubicBezTo>
                    <a:pt x="297983" y="205661"/>
                    <a:pt x="312711" y="205824"/>
                    <a:pt x="323850" y="198398"/>
                  </a:cubicBezTo>
                  <a:cubicBezTo>
                    <a:pt x="378445" y="162002"/>
                    <a:pt x="309370" y="205638"/>
                    <a:pt x="361950" y="179348"/>
                  </a:cubicBezTo>
                  <a:cubicBezTo>
                    <a:pt x="368776" y="175935"/>
                    <a:pt x="374650" y="170881"/>
                    <a:pt x="381000" y="166648"/>
                  </a:cubicBezTo>
                  <a:cubicBezTo>
                    <a:pt x="385233" y="153948"/>
                    <a:pt x="386274" y="139687"/>
                    <a:pt x="393700" y="128548"/>
                  </a:cubicBezTo>
                  <a:cubicBezTo>
                    <a:pt x="402167" y="115848"/>
                    <a:pt x="414273" y="104928"/>
                    <a:pt x="419100" y="90448"/>
                  </a:cubicBezTo>
                  <a:lnTo>
                    <a:pt x="431800" y="52348"/>
                  </a:lnTo>
                  <a:cubicBezTo>
                    <a:pt x="433917" y="45998"/>
                    <a:pt x="432581" y="37011"/>
                    <a:pt x="438150" y="33298"/>
                  </a:cubicBezTo>
                  <a:cubicBezTo>
                    <a:pt x="483512" y="3057"/>
                    <a:pt x="461442" y="11600"/>
                    <a:pt x="501650" y="1548"/>
                  </a:cubicBezTo>
                  <a:cubicBezTo>
                    <a:pt x="541867" y="3665"/>
                    <a:pt x="582810" y="0"/>
                    <a:pt x="622300" y="7898"/>
                  </a:cubicBezTo>
                  <a:cubicBezTo>
                    <a:pt x="628864" y="9211"/>
                    <a:pt x="625657" y="20961"/>
                    <a:pt x="628650" y="26948"/>
                  </a:cubicBezTo>
                  <a:cubicBezTo>
                    <a:pt x="632063" y="33774"/>
                    <a:pt x="637937" y="39172"/>
                    <a:pt x="641350" y="45998"/>
                  </a:cubicBezTo>
                  <a:cubicBezTo>
                    <a:pt x="651702" y="66702"/>
                    <a:pt x="646733" y="78759"/>
                    <a:pt x="654050" y="103148"/>
                  </a:cubicBezTo>
                  <a:cubicBezTo>
                    <a:pt x="656770" y="112215"/>
                    <a:pt x="662517" y="120081"/>
                    <a:pt x="666750" y="128548"/>
                  </a:cubicBezTo>
                  <a:cubicBezTo>
                    <a:pt x="668867" y="164531"/>
                    <a:pt x="669683" y="200615"/>
                    <a:pt x="673100" y="236498"/>
                  </a:cubicBezTo>
                  <a:cubicBezTo>
                    <a:pt x="673927" y="245186"/>
                    <a:pt x="674609" y="254636"/>
                    <a:pt x="679450" y="261898"/>
                  </a:cubicBezTo>
                  <a:cubicBezTo>
                    <a:pt x="683683" y="268248"/>
                    <a:pt x="691874" y="270812"/>
                    <a:pt x="698500" y="274598"/>
                  </a:cubicBezTo>
                  <a:cubicBezTo>
                    <a:pt x="720471" y="287153"/>
                    <a:pt x="721578" y="286524"/>
                    <a:pt x="742950" y="293648"/>
                  </a:cubicBezTo>
                  <a:cubicBezTo>
                    <a:pt x="745067" y="302115"/>
                    <a:pt x="743553" y="312480"/>
                    <a:pt x="749300" y="319048"/>
                  </a:cubicBezTo>
                  <a:cubicBezTo>
                    <a:pt x="759351" y="330535"/>
                    <a:pt x="787400" y="344448"/>
                    <a:pt x="787400" y="344448"/>
                  </a:cubicBezTo>
                  <a:cubicBezTo>
                    <a:pt x="789517" y="350798"/>
                    <a:pt x="791113" y="357346"/>
                    <a:pt x="793750" y="363498"/>
                  </a:cubicBezTo>
                  <a:cubicBezTo>
                    <a:pt x="797479" y="372199"/>
                    <a:pt x="810683" y="397365"/>
                    <a:pt x="806450" y="388898"/>
                  </a:cubicBezTo>
                  <a:lnTo>
                    <a:pt x="800100" y="376198"/>
                  </a:lnTo>
                </a:path>
              </a:pathLst>
            </a:cu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srgbClr val="000000"/>
                </a:solidFill>
              </a:endParaRPr>
            </a:p>
          </p:txBody>
        </p:sp>
        <p:sp>
          <p:nvSpPr>
            <p:cNvPr id="52" name="Freeform 51"/>
            <p:cNvSpPr/>
            <p:nvPr/>
          </p:nvSpPr>
          <p:spPr>
            <a:xfrm>
              <a:off x="2258483" y="3352800"/>
              <a:ext cx="838200" cy="241300"/>
            </a:xfrm>
            <a:custGeom>
              <a:avLst/>
              <a:gdLst>
                <a:gd name="connsiteX0" fmla="*/ 0 w 838200"/>
                <a:gd name="connsiteY0" fmla="*/ 400050 h 438150"/>
                <a:gd name="connsiteX1" fmla="*/ 19050 w 838200"/>
                <a:gd name="connsiteY1" fmla="*/ 412750 h 438150"/>
                <a:gd name="connsiteX2" fmla="*/ 31750 w 838200"/>
                <a:gd name="connsiteY2" fmla="*/ 431800 h 438150"/>
                <a:gd name="connsiteX3" fmla="*/ 50800 w 838200"/>
                <a:gd name="connsiteY3" fmla="*/ 438150 h 438150"/>
                <a:gd name="connsiteX4" fmla="*/ 101600 w 838200"/>
                <a:gd name="connsiteY4" fmla="*/ 425450 h 438150"/>
                <a:gd name="connsiteX5" fmla="*/ 120650 w 838200"/>
                <a:gd name="connsiteY5" fmla="*/ 419100 h 438150"/>
                <a:gd name="connsiteX6" fmla="*/ 133350 w 838200"/>
                <a:gd name="connsiteY6" fmla="*/ 400050 h 438150"/>
                <a:gd name="connsiteX7" fmla="*/ 146050 w 838200"/>
                <a:gd name="connsiteY7" fmla="*/ 355600 h 438150"/>
                <a:gd name="connsiteX8" fmla="*/ 165100 w 838200"/>
                <a:gd name="connsiteY8" fmla="*/ 342900 h 438150"/>
                <a:gd name="connsiteX9" fmla="*/ 177800 w 838200"/>
                <a:gd name="connsiteY9" fmla="*/ 304800 h 438150"/>
                <a:gd name="connsiteX10" fmla="*/ 190500 w 838200"/>
                <a:gd name="connsiteY10" fmla="*/ 228600 h 438150"/>
                <a:gd name="connsiteX11" fmla="*/ 222250 w 838200"/>
                <a:gd name="connsiteY11" fmla="*/ 190500 h 438150"/>
                <a:gd name="connsiteX12" fmla="*/ 234950 w 838200"/>
                <a:gd name="connsiteY12" fmla="*/ 171450 h 438150"/>
                <a:gd name="connsiteX13" fmla="*/ 241300 w 838200"/>
                <a:gd name="connsiteY13" fmla="*/ 146050 h 438150"/>
                <a:gd name="connsiteX14" fmla="*/ 247650 w 838200"/>
                <a:gd name="connsiteY14" fmla="*/ 114300 h 438150"/>
                <a:gd name="connsiteX15" fmla="*/ 285750 w 838200"/>
                <a:gd name="connsiteY15" fmla="*/ 76200 h 438150"/>
                <a:gd name="connsiteX16" fmla="*/ 311150 w 838200"/>
                <a:gd name="connsiteY16" fmla="*/ 38100 h 438150"/>
                <a:gd name="connsiteX17" fmla="*/ 361950 w 838200"/>
                <a:gd name="connsiteY17" fmla="*/ 31750 h 438150"/>
                <a:gd name="connsiteX18" fmla="*/ 400050 w 838200"/>
                <a:gd name="connsiteY18" fmla="*/ 19050 h 438150"/>
                <a:gd name="connsiteX19" fmla="*/ 419100 w 838200"/>
                <a:gd name="connsiteY19" fmla="*/ 12700 h 438150"/>
                <a:gd name="connsiteX20" fmla="*/ 469900 w 838200"/>
                <a:gd name="connsiteY20" fmla="*/ 0 h 438150"/>
                <a:gd name="connsiteX21" fmla="*/ 514350 w 838200"/>
                <a:gd name="connsiteY21" fmla="*/ 6350 h 438150"/>
                <a:gd name="connsiteX22" fmla="*/ 533400 w 838200"/>
                <a:gd name="connsiteY22" fmla="*/ 12700 h 438150"/>
                <a:gd name="connsiteX23" fmla="*/ 584200 w 838200"/>
                <a:gd name="connsiteY23" fmla="*/ 38100 h 438150"/>
                <a:gd name="connsiteX24" fmla="*/ 615950 w 838200"/>
                <a:gd name="connsiteY24" fmla="*/ 44450 h 438150"/>
                <a:gd name="connsiteX25" fmla="*/ 654050 w 838200"/>
                <a:gd name="connsiteY25" fmla="*/ 57150 h 438150"/>
                <a:gd name="connsiteX26" fmla="*/ 685800 w 838200"/>
                <a:gd name="connsiteY26" fmla="*/ 82550 h 438150"/>
                <a:gd name="connsiteX27" fmla="*/ 698500 w 838200"/>
                <a:gd name="connsiteY27" fmla="*/ 101600 h 438150"/>
                <a:gd name="connsiteX28" fmla="*/ 717550 w 838200"/>
                <a:gd name="connsiteY28" fmla="*/ 152400 h 438150"/>
                <a:gd name="connsiteX29" fmla="*/ 736600 w 838200"/>
                <a:gd name="connsiteY29" fmla="*/ 165100 h 438150"/>
                <a:gd name="connsiteX30" fmla="*/ 749300 w 838200"/>
                <a:gd name="connsiteY30" fmla="*/ 184150 h 438150"/>
                <a:gd name="connsiteX31" fmla="*/ 762000 w 838200"/>
                <a:gd name="connsiteY31" fmla="*/ 241300 h 438150"/>
                <a:gd name="connsiteX32" fmla="*/ 768350 w 838200"/>
                <a:gd name="connsiteY32" fmla="*/ 292100 h 438150"/>
                <a:gd name="connsiteX33" fmla="*/ 793750 w 838200"/>
                <a:gd name="connsiteY33" fmla="*/ 330200 h 438150"/>
                <a:gd name="connsiteX34" fmla="*/ 819150 w 838200"/>
                <a:gd name="connsiteY34" fmla="*/ 368300 h 438150"/>
                <a:gd name="connsiteX35" fmla="*/ 838200 w 838200"/>
                <a:gd name="connsiteY35" fmla="*/ 374650 h 43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38200" h="438150">
                  <a:moveTo>
                    <a:pt x="0" y="400050"/>
                  </a:moveTo>
                  <a:cubicBezTo>
                    <a:pt x="6350" y="404283"/>
                    <a:pt x="13654" y="407354"/>
                    <a:pt x="19050" y="412750"/>
                  </a:cubicBezTo>
                  <a:cubicBezTo>
                    <a:pt x="24446" y="418146"/>
                    <a:pt x="25791" y="427032"/>
                    <a:pt x="31750" y="431800"/>
                  </a:cubicBezTo>
                  <a:cubicBezTo>
                    <a:pt x="36977" y="435981"/>
                    <a:pt x="44450" y="436033"/>
                    <a:pt x="50800" y="438150"/>
                  </a:cubicBezTo>
                  <a:cubicBezTo>
                    <a:pt x="67733" y="433917"/>
                    <a:pt x="84761" y="430043"/>
                    <a:pt x="101600" y="425450"/>
                  </a:cubicBezTo>
                  <a:cubicBezTo>
                    <a:pt x="108058" y="423689"/>
                    <a:pt x="115423" y="423281"/>
                    <a:pt x="120650" y="419100"/>
                  </a:cubicBezTo>
                  <a:cubicBezTo>
                    <a:pt x="126609" y="414332"/>
                    <a:pt x="129117" y="406400"/>
                    <a:pt x="133350" y="400050"/>
                  </a:cubicBezTo>
                  <a:cubicBezTo>
                    <a:pt x="133765" y="398391"/>
                    <a:pt x="142737" y="359741"/>
                    <a:pt x="146050" y="355600"/>
                  </a:cubicBezTo>
                  <a:cubicBezTo>
                    <a:pt x="150818" y="349641"/>
                    <a:pt x="158750" y="347133"/>
                    <a:pt x="165100" y="342900"/>
                  </a:cubicBezTo>
                  <a:cubicBezTo>
                    <a:pt x="169333" y="330200"/>
                    <a:pt x="176322" y="318105"/>
                    <a:pt x="177800" y="304800"/>
                  </a:cubicBezTo>
                  <a:cubicBezTo>
                    <a:pt x="179812" y="286692"/>
                    <a:pt x="179862" y="249876"/>
                    <a:pt x="190500" y="228600"/>
                  </a:cubicBezTo>
                  <a:cubicBezTo>
                    <a:pt x="202324" y="204951"/>
                    <a:pt x="204695" y="211566"/>
                    <a:pt x="222250" y="190500"/>
                  </a:cubicBezTo>
                  <a:cubicBezTo>
                    <a:pt x="227136" y="184637"/>
                    <a:pt x="230717" y="177800"/>
                    <a:pt x="234950" y="171450"/>
                  </a:cubicBezTo>
                  <a:cubicBezTo>
                    <a:pt x="237067" y="162983"/>
                    <a:pt x="239407" y="154569"/>
                    <a:pt x="241300" y="146050"/>
                  </a:cubicBezTo>
                  <a:cubicBezTo>
                    <a:pt x="243641" y="135514"/>
                    <a:pt x="241856" y="123406"/>
                    <a:pt x="247650" y="114300"/>
                  </a:cubicBezTo>
                  <a:cubicBezTo>
                    <a:pt x="257293" y="99147"/>
                    <a:pt x="275787" y="91144"/>
                    <a:pt x="285750" y="76200"/>
                  </a:cubicBezTo>
                  <a:cubicBezTo>
                    <a:pt x="294217" y="63500"/>
                    <a:pt x="296004" y="39993"/>
                    <a:pt x="311150" y="38100"/>
                  </a:cubicBezTo>
                  <a:lnTo>
                    <a:pt x="361950" y="31750"/>
                  </a:lnTo>
                  <a:lnTo>
                    <a:pt x="400050" y="19050"/>
                  </a:lnTo>
                  <a:cubicBezTo>
                    <a:pt x="406400" y="16933"/>
                    <a:pt x="412606" y="14323"/>
                    <a:pt x="419100" y="12700"/>
                  </a:cubicBezTo>
                  <a:lnTo>
                    <a:pt x="469900" y="0"/>
                  </a:lnTo>
                  <a:cubicBezTo>
                    <a:pt x="484717" y="2117"/>
                    <a:pt x="499674" y="3415"/>
                    <a:pt x="514350" y="6350"/>
                  </a:cubicBezTo>
                  <a:cubicBezTo>
                    <a:pt x="520914" y="7663"/>
                    <a:pt x="528173" y="8519"/>
                    <a:pt x="533400" y="12700"/>
                  </a:cubicBezTo>
                  <a:cubicBezTo>
                    <a:pt x="576373" y="47078"/>
                    <a:pt x="499549" y="22709"/>
                    <a:pt x="584200" y="38100"/>
                  </a:cubicBezTo>
                  <a:cubicBezTo>
                    <a:pt x="594819" y="40031"/>
                    <a:pt x="605537" y="41610"/>
                    <a:pt x="615950" y="44450"/>
                  </a:cubicBezTo>
                  <a:cubicBezTo>
                    <a:pt x="628865" y="47972"/>
                    <a:pt x="654050" y="57150"/>
                    <a:pt x="654050" y="57150"/>
                  </a:cubicBezTo>
                  <a:cubicBezTo>
                    <a:pt x="690446" y="111745"/>
                    <a:pt x="641983" y="47497"/>
                    <a:pt x="685800" y="82550"/>
                  </a:cubicBezTo>
                  <a:cubicBezTo>
                    <a:pt x="691759" y="87318"/>
                    <a:pt x="694267" y="95250"/>
                    <a:pt x="698500" y="101600"/>
                  </a:cubicBezTo>
                  <a:cubicBezTo>
                    <a:pt x="703043" y="124317"/>
                    <a:pt x="701199" y="136049"/>
                    <a:pt x="717550" y="152400"/>
                  </a:cubicBezTo>
                  <a:cubicBezTo>
                    <a:pt x="722946" y="157796"/>
                    <a:pt x="730250" y="160867"/>
                    <a:pt x="736600" y="165100"/>
                  </a:cubicBezTo>
                  <a:cubicBezTo>
                    <a:pt x="740833" y="171450"/>
                    <a:pt x="746294" y="177135"/>
                    <a:pt x="749300" y="184150"/>
                  </a:cubicBezTo>
                  <a:cubicBezTo>
                    <a:pt x="752334" y="191229"/>
                    <a:pt x="761277" y="236599"/>
                    <a:pt x="762000" y="241300"/>
                  </a:cubicBezTo>
                  <a:cubicBezTo>
                    <a:pt x="764595" y="258167"/>
                    <a:pt x="762610" y="276029"/>
                    <a:pt x="768350" y="292100"/>
                  </a:cubicBezTo>
                  <a:cubicBezTo>
                    <a:pt x="773484" y="306474"/>
                    <a:pt x="793750" y="330200"/>
                    <a:pt x="793750" y="330200"/>
                  </a:cubicBezTo>
                  <a:cubicBezTo>
                    <a:pt x="800518" y="357273"/>
                    <a:pt x="794091" y="355771"/>
                    <a:pt x="819150" y="368300"/>
                  </a:cubicBezTo>
                  <a:cubicBezTo>
                    <a:pt x="825137" y="371293"/>
                    <a:pt x="838200" y="374650"/>
                    <a:pt x="838200" y="374650"/>
                  </a:cubicBezTo>
                </a:path>
              </a:pathLst>
            </a:cu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srgbClr val="000000"/>
                </a:solidFill>
              </a:endParaRPr>
            </a:p>
          </p:txBody>
        </p:sp>
        <p:sp>
          <p:nvSpPr>
            <p:cNvPr id="53" name="Right Arrow 52"/>
            <p:cNvSpPr/>
            <p:nvPr/>
          </p:nvSpPr>
          <p:spPr>
            <a:xfrm>
              <a:off x="3401483" y="3506985"/>
              <a:ext cx="685800" cy="641032"/>
            </a:xfrm>
            <a:prstGeom prst="rightArrow">
              <a:avLst>
                <a:gd name="adj1" fmla="val 43827"/>
                <a:gd name="adj2" fmla="val 50000"/>
              </a:avLst>
            </a:prstGeom>
            <a:noFill/>
            <a:ln/>
          </p:spPr>
          <p:style>
            <a:lnRef idx="1">
              <a:schemeClr val="accent1"/>
            </a:lnRef>
            <a:fillRef idx="3">
              <a:schemeClr val="accent1"/>
            </a:fillRef>
            <a:effectRef idx="2">
              <a:schemeClr val="accent1"/>
            </a:effectRef>
            <a:fontRef idx="minor">
              <a:schemeClr val="lt1"/>
            </a:fontRef>
          </p:style>
        </p:sp>
        <p:sp>
          <p:nvSpPr>
            <p:cNvPr id="58" name="Freeform 57"/>
            <p:cNvSpPr/>
            <p:nvPr/>
          </p:nvSpPr>
          <p:spPr>
            <a:xfrm>
              <a:off x="3998383" y="3353434"/>
              <a:ext cx="1155700" cy="826767"/>
            </a:xfrm>
            <a:custGeom>
              <a:avLst/>
              <a:gdLst>
                <a:gd name="connsiteX0" fmla="*/ 0 w 1155700"/>
                <a:gd name="connsiteY0" fmla="*/ 718440 h 826767"/>
                <a:gd name="connsiteX1" fmla="*/ 12700 w 1155700"/>
                <a:gd name="connsiteY1" fmla="*/ 743840 h 826767"/>
                <a:gd name="connsiteX2" fmla="*/ 50800 w 1155700"/>
                <a:gd name="connsiteY2" fmla="*/ 781940 h 826767"/>
                <a:gd name="connsiteX3" fmla="*/ 69850 w 1155700"/>
                <a:gd name="connsiteY3" fmla="*/ 800990 h 826767"/>
                <a:gd name="connsiteX4" fmla="*/ 101600 w 1155700"/>
                <a:gd name="connsiteY4" fmla="*/ 826390 h 826767"/>
                <a:gd name="connsiteX5" fmla="*/ 165100 w 1155700"/>
                <a:gd name="connsiteY5" fmla="*/ 820040 h 826767"/>
                <a:gd name="connsiteX6" fmla="*/ 177800 w 1155700"/>
                <a:gd name="connsiteY6" fmla="*/ 800990 h 826767"/>
                <a:gd name="connsiteX7" fmla="*/ 190500 w 1155700"/>
                <a:gd name="connsiteY7" fmla="*/ 762890 h 826767"/>
                <a:gd name="connsiteX8" fmla="*/ 196850 w 1155700"/>
                <a:gd name="connsiteY8" fmla="*/ 743840 h 826767"/>
                <a:gd name="connsiteX9" fmla="*/ 203200 w 1155700"/>
                <a:gd name="connsiteY9" fmla="*/ 680340 h 826767"/>
                <a:gd name="connsiteX10" fmla="*/ 209550 w 1155700"/>
                <a:gd name="connsiteY10" fmla="*/ 661290 h 826767"/>
                <a:gd name="connsiteX11" fmla="*/ 215900 w 1155700"/>
                <a:gd name="connsiteY11" fmla="*/ 629540 h 826767"/>
                <a:gd name="connsiteX12" fmla="*/ 241300 w 1155700"/>
                <a:gd name="connsiteY12" fmla="*/ 591440 h 826767"/>
                <a:gd name="connsiteX13" fmla="*/ 266700 w 1155700"/>
                <a:gd name="connsiteY13" fmla="*/ 534290 h 826767"/>
                <a:gd name="connsiteX14" fmla="*/ 285750 w 1155700"/>
                <a:gd name="connsiteY14" fmla="*/ 521590 h 826767"/>
                <a:gd name="connsiteX15" fmla="*/ 292100 w 1155700"/>
                <a:gd name="connsiteY15" fmla="*/ 502540 h 826767"/>
                <a:gd name="connsiteX16" fmla="*/ 304800 w 1155700"/>
                <a:gd name="connsiteY16" fmla="*/ 369190 h 826767"/>
                <a:gd name="connsiteX17" fmla="*/ 317500 w 1155700"/>
                <a:gd name="connsiteY17" fmla="*/ 324740 h 826767"/>
                <a:gd name="connsiteX18" fmla="*/ 336550 w 1155700"/>
                <a:gd name="connsiteY18" fmla="*/ 318390 h 826767"/>
                <a:gd name="connsiteX19" fmla="*/ 342900 w 1155700"/>
                <a:gd name="connsiteY19" fmla="*/ 299340 h 826767"/>
                <a:gd name="connsiteX20" fmla="*/ 361950 w 1155700"/>
                <a:gd name="connsiteY20" fmla="*/ 292990 h 826767"/>
                <a:gd name="connsiteX21" fmla="*/ 368300 w 1155700"/>
                <a:gd name="connsiteY21" fmla="*/ 267590 h 826767"/>
                <a:gd name="connsiteX22" fmla="*/ 387350 w 1155700"/>
                <a:gd name="connsiteY22" fmla="*/ 261240 h 826767"/>
                <a:gd name="connsiteX23" fmla="*/ 406400 w 1155700"/>
                <a:gd name="connsiteY23" fmla="*/ 248540 h 826767"/>
                <a:gd name="connsiteX24" fmla="*/ 431800 w 1155700"/>
                <a:gd name="connsiteY24" fmla="*/ 204090 h 826767"/>
                <a:gd name="connsiteX25" fmla="*/ 450850 w 1155700"/>
                <a:gd name="connsiteY25" fmla="*/ 197740 h 826767"/>
                <a:gd name="connsiteX26" fmla="*/ 476250 w 1155700"/>
                <a:gd name="connsiteY26" fmla="*/ 153290 h 826767"/>
                <a:gd name="connsiteX27" fmla="*/ 501650 w 1155700"/>
                <a:gd name="connsiteY27" fmla="*/ 140590 h 826767"/>
                <a:gd name="connsiteX28" fmla="*/ 539750 w 1155700"/>
                <a:gd name="connsiteY28" fmla="*/ 108840 h 826767"/>
                <a:gd name="connsiteX29" fmla="*/ 692150 w 1155700"/>
                <a:gd name="connsiteY29" fmla="*/ 83440 h 826767"/>
                <a:gd name="connsiteX30" fmla="*/ 742950 w 1155700"/>
                <a:gd name="connsiteY30" fmla="*/ 51690 h 826767"/>
                <a:gd name="connsiteX31" fmla="*/ 768350 w 1155700"/>
                <a:gd name="connsiteY31" fmla="*/ 38990 h 826767"/>
                <a:gd name="connsiteX32" fmla="*/ 787400 w 1155700"/>
                <a:gd name="connsiteY32" fmla="*/ 26290 h 826767"/>
                <a:gd name="connsiteX33" fmla="*/ 825500 w 1155700"/>
                <a:gd name="connsiteY33" fmla="*/ 7240 h 826767"/>
                <a:gd name="connsiteX34" fmla="*/ 869950 w 1155700"/>
                <a:gd name="connsiteY34" fmla="*/ 13590 h 826767"/>
                <a:gd name="connsiteX35" fmla="*/ 908050 w 1155700"/>
                <a:gd name="connsiteY35" fmla="*/ 38990 h 826767"/>
                <a:gd name="connsiteX36" fmla="*/ 927100 w 1155700"/>
                <a:gd name="connsiteY36" fmla="*/ 45340 h 826767"/>
                <a:gd name="connsiteX37" fmla="*/ 952500 w 1155700"/>
                <a:gd name="connsiteY37" fmla="*/ 89790 h 826767"/>
                <a:gd name="connsiteX38" fmla="*/ 971550 w 1155700"/>
                <a:gd name="connsiteY38" fmla="*/ 102490 h 826767"/>
                <a:gd name="connsiteX39" fmla="*/ 984250 w 1155700"/>
                <a:gd name="connsiteY39" fmla="*/ 127890 h 826767"/>
                <a:gd name="connsiteX40" fmla="*/ 996950 w 1155700"/>
                <a:gd name="connsiteY40" fmla="*/ 185040 h 826767"/>
                <a:gd name="connsiteX41" fmla="*/ 1003300 w 1155700"/>
                <a:gd name="connsiteY41" fmla="*/ 216790 h 826767"/>
                <a:gd name="connsiteX42" fmla="*/ 1009650 w 1155700"/>
                <a:gd name="connsiteY42" fmla="*/ 273940 h 826767"/>
                <a:gd name="connsiteX43" fmla="*/ 1035050 w 1155700"/>
                <a:gd name="connsiteY43" fmla="*/ 331090 h 826767"/>
                <a:gd name="connsiteX44" fmla="*/ 1047750 w 1155700"/>
                <a:gd name="connsiteY44" fmla="*/ 369190 h 826767"/>
                <a:gd name="connsiteX45" fmla="*/ 1054100 w 1155700"/>
                <a:gd name="connsiteY45" fmla="*/ 413640 h 826767"/>
                <a:gd name="connsiteX46" fmla="*/ 1079500 w 1155700"/>
                <a:gd name="connsiteY46" fmla="*/ 477140 h 826767"/>
                <a:gd name="connsiteX47" fmla="*/ 1092200 w 1155700"/>
                <a:gd name="connsiteY47" fmla="*/ 521590 h 826767"/>
                <a:gd name="connsiteX48" fmla="*/ 1104900 w 1155700"/>
                <a:gd name="connsiteY48" fmla="*/ 540640 h 826767"/>
                <a:gd name="connsiteX49" fmla="*/ 1111250 w 1155700"/>
                <a:gd name="connsiteY49" fmla="*/ 566040 h 826767"/>
                <a:gd name="connsiteX50" fmla="*/ 1123950 w 1155700"/>
                <a:gd name="connsiteY50" fmla="*/ 654940 h 826767"/>
                <a:gd name="connsiteX51" fmla="*/ 1136650 w 1155700"/>
                <a:gd name="connsiteY51" fmla="*/ 673990 h 826767"/>
                <a:gd name="connsiteX52" fmla="*/ 1155700 w 1155700"/>
                <a:gd name="connsiteY52" fmla="*/ 724790 h 826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55700" h="826767">
                  <a:moveTo>
                    <a:pt x="0" y="718440"/>
                  </a:moveTo>
                  <a:cubicBezTo>
                    <a:pt x="4233" y="726907"/>
                    <a:pt x="6787" y="736448"/>
                    <a:pt x="12700" y="743840"/>
                  </a:cubicBezTo>
                  <a:cubicBezTo>
                    <a:pt x="23920" y="757865"/>
                    <a:pt x="38100" y="769240"/>
                    <a:pt x="50800" y="781940"/>
                  </a:cubicBezTo>
                  <a:cubicBezTo>
                    <a:pt x="57150" y="788290"/>
                    <a:pt x="64869" y="793518"/>
                    <a:pt x="69850" y="800990"/>
                  </a:cubicBezTo>
                  <a:cubicBezTo>
                    <a:pt x="86263" y="825609"/>
                    <a:pt x="75310" y="817627"/>
                    <a:pt x="101600" y="826390"/>
                  </a:cubicBezTo>
                  <a:cubicBezTo>
                    <a:pt x="122767" y="824273"/>
                    <a:pt x="144919" y="826767"/>
                    <a:pt x="165100" y="820040"/>
                  </a:cubicBezTo>
                  <a:cubicBezTo>
                    <a:pt x="172340" y="817627"/>
                    <a:pt x="174700" y="807964"/>
                    <a:pt x="177800" y="800990"/>
                  </a:cubicBezTo>
                  <a:cubicBezTo>
                    <a:pt x="183237" y="788757"/>
                    <a:pt x="186267" y="775590"/>
                    <a:pt x="190500" y="762890"/>
                  </a:cubicBezTo>
                  <a:lnTo>
                    <a:pt x="196850" y="743840"/>
                  </a:lnTo>
                  <a:cubicBezTo>
                    <a:pt x="198967" y="722673"/>
                    <a:pt x="199965" y="701365"/>
                    <a:pt x="203200" y="680340"/>
                  </a:cubicBezTo>
                  <a:cubicBezTo>
                    <a:pt x="204218" y="673724"/>
                    <a:pt x="207927" y="667784"/>
                    <a:pt x="209550" y="661290"/>
                  </a:cubicBezTo>
                  <a:cubicBezTo>
                    <a:pt x="212168" y="650819"/>
                    <a:pt x="211434" y="639366"/>
                    <a:pt x="215900" y="629540"/>
                  </a:cubicBezTo>
                  <a:cubicBezTo>
                    <a:pt x="222216" y="615645"/>
                    <a:pt x="236473" y="605920"/>
                    <a:pt x="241300" y="591440"/>
                  </a:cubicBezTo>
                  <a:cubicBezTo>
                    <a:pt x="247588" y="572577"/>
                    <a:pt x="251606" y="549384"/>
                    <a:pt x="266700" y="534290"/>
                  </a:cubicBezTo>
                  <a:cubicBezTo>
                    <a:pt x="272096" y="528894"/>
                    <a:pt x="279400" y="525823"/>
                    <a:pt x="285750" y="521590"/>
                  </a:cubicBezTo>
                  <a:cubicBezTo>
                    <a:pt x="287867" y="515240"/>
                    <a:pt x="290648" y="509074"/>
                    <a:pt x="292100" y="502540"/>
                  </a:cubicBezTo>
                  <a:cubicBezTo>
                    <a:pt x="303414" y="451626"/>
                    <a:pt x="298253" y="431384"/>
                    <a:pt x="304800" y="369190"/>
                  </a:cubicBezTo>
                  <a:cubicBezTo>
                    <a:pt x="304819" y="369006"/>
                    <a:pt x="314491" y="327749"/>
                    <a:pt x="317500" y="324740"/>
                  </a:cubicBezTo>
                  <a:cubicBezTo>
                    <a:pt x="322233" y="320007"/>
                    <a:pt x="330200" y="320507"/>
                    <a:pt x="336550" y="318390"/>
                  </a:cubicBezTo>
                  <a:cubicBezTo>
                    <a:pt x="338667" y="312040"/>
                    <a:pt x="338167" y="304073"/>
                    <a:pt x="342900" y="299340"/>
                  </a:cubicBezTo>
                  <a:cubicBezTo>
                    <a:pt x="347633" y="294607"/>
                    <a:pt x="357769" y="298217"/>
                    <a:pt x="361950" y="292990"/>
                  </a:cubicBezTo>
                  <a:cubicBezTo>
                    <a:pt x="367402" y="286175"/>
                    <a:pt x="362848" y="274405"/>
                    <a:pt x="368300" y="267590"/>
                  </a:cubicBezTo>
                  <a:cubicBezTo>
                    <a:pt x="372481" y="262363"/>
                    <a:pt x="381363" y="264233"/>
                    <a:pt x="387350" y="261240"/>
                  </a:cubicBezTo>
                  <a:cubicBezTo>
                    <a:pt x="394176" y="257827"/>
                    <a:pt x="400050" y="252773"/>
                    <a:pt x="406400" y="248540"/>
                  </a:cubicBezTo>
                  <a:cubicBezTo>
                    <a:pt x="409525" y="242290"/>
                    <a:pt x="424320" y="210074"/>
                    <a:pt x="431800" y="204090"/>
                  </a:cubicBezTo>
                  <a:cubicBezTo>
                    <a:pt x="437027" y="199909"/>
                    <a:pt x="444500" y="199857"/>
                    <a:pt x="450850" y="197740"/>
                  </a:cubicBezTo>
                  <a:cubicBezTo>
                    <a:pt x="454240" y="190960"/>
                    <a:pt x="468557" y="159701"/>
                    <a:pt x="476250" y="153290"/>
                  </a:cubicBezTo>
                  <a:cubicBezTo>
                    <a:pt x="483522" y="147230"/>
                    <a:pt x="493947" y="146092"/>
                    <a:pt x="501650" y="140590"/>
                  </a:cubicBezTo>
                  <a:cubicBezTo>
                    <a:pt x="521841" y="126168"/>
                    <a:pt x="516845" y="118002"/>
                    <a:pt x="539750" y="108840"/>
                  </a:cubicBezTo>
                  <a:cubicBezTo>
                    <a:pt x="586945" y="89962"/>
                    <a:pt x="644353" y="89063"/>
                    <a:pt x="692150" y="83440"/>
                  </a:cubicBezTo>
                  <a:cubicBezTo>
                    <a:pt x="716584" y="46789"/>
                    <a:pt x="690053" y="78138"/>
                    <a:pt x="742950" y="51690"/>
                  </a:cubicBezTo>
                  <a:cubicBezTo>
                    <a:pt x="751417" y="47457"/>
                    <a:pt x="760131" y="43686"/>
                    <a:pt x="768350" y="38990"/>
                  </a:cubicBezTo>
                  <a:cubicBezTo>
                    <a:pt x="774976" y="35204"/>
                    <a:pt x="780574" y="29703"/>
                    <a:pt x="787400" y="26290"/>
                  </a:cubicBezTo>
                  <a:cubicBezTo>
                    <a:pt x="839980" y="0"/>
                    <a:pt x="770905" y="43636"/>
                    <a:pt x="825500" y="7240"/>
                  </a:cubicBezTo>
                  <a:cubicBezTo>
                    <a:pt x="840317" y="9357"/>
                    <a:pt x="855981" y="8217"/>
                    <a:pt x="869950" y="13590"/>
                  </a:cubicBezTo>
                  <a:cubicBezTo>
                    <a:pt x="884196" y="19069"/>
                    <a:pt x="893570" y="34163"/>
                    <a:pt x="908050" y="38990"/>
                  </a:cubicBezTo>
                  <a:lnTo>
                    <a:pt x="927100" y="45340"/>
                  </a:lnTo>
                  <a:cubicBezTo>
                    <a:pt x="932080" y="55301"/>
                    <a:pt x="943525" y="80815"/>
                    <a:pt x="952500" y="89790"/>
                  </a:cubicBezTo>
                  <a:cubicBezTo>
                    <a:pt x="957896" y="95186"/>
                    <a:pt x="965200" y="98257"/>
                    <a:pt x="971550" y="102490"/>
                  </a:cubicBezTo>
                  <a:cubicBezTo>
                    <a:pt x="975783" y="110957"/>
                    <a:pt x="980521" y="119189"/>
                    <a:pt x="984250" y="127890"/>
                  </a:cubicBezTo>
                  <a:cubicBezTo>
                    <a:pt x="993089" y="148514"/>
                    <a:pt x="992543" y="160804"/>
                    <a:pt x="996950" y="185040"/>
                  </a:cubicBezTo>
                  <a:cubicBezTo>
                    <a:pt x="998881" y="195659"/>
                    <a:pt x="1001774" y="206106"/>
                    <a:pt x="1003300" y="216790"/>
                  </a:cubicBezTo>
                  <a:cubicBezTo>
                    <a:pt x="1006011" y="235765"/>
                    <a:pt x="1005891" y="255145"/>
                    <a:pt x="1009650" y="273940"/>
                  </a:cubicBezTo>
                  <a:cubicBezTo>
                    <a:pt x="1023400" y="342689"/>
                    <a:pt x="1015702" y="287556"/>
                    <a:pt x="1035050" y="331090"/>
                  </a:cubicBezTo>
                  <a:cubicBezTo>
                    <a:pt x="1040487" y="343323"/>
                    <a:pt x="1047750" y="369190"/>
                    <a:pt x="1047750" y="369190"/>
                  </a:cubicBezTo>
                  <a:cubicBezTo>
                    <a:pt x="1049867" y="384007"/>
                    <a:pt x="1050735" y="399056"/>
                    <a:pt x="1054100" y="413640"/>
                  </a:cubicBezTo>
                  <a:cubicBezTo>
                    <a:pt x="1067810" y="473048"/>
                    <a:pt x="1062216" y="431049"/>
                    <a:pt x="1079500" y="477140"/>
                  </a:cubicBezTo>
                  <a:cubicBezTo>
                    <a:pt x="1085604" y="493416"/>
                    <a:pt x="1084524" y="506238"/>
                    <a:pt x="1092200" y="521590"/>
                  </a:cubicBezTo>
                  <a:cubicBezTo>
                    <a:pt x="1095613" y="528416"/>
                    <a:pt x="1100667" y="534290"/>
                    <a:pt x="1104900" y="540640"/>
                  </a:cubicBezTo>
                  <a:cubicBezTo>
                    <a:pt x="1107017" y="549107"/>
                    <a:pt x="1109923" y="557414"/>
                    <a:pt x="1111250" y="566040"/>
                  </a:cubicBezTo>
                  <a:cubicBezTo>
                    <a:pt x="1112783" y="576003"/>
                    <a:pt x="1117225" y="637006"/>
                    <a:pt x="1123950" y="654940"/>
                  </a:cubicBezTo>
                  <a:cubicBezTo>
                    <a:pt x="1126630" y="662086"/>
                    <a:pt x="1132417" y="667640"/>
                    <a:pt x="1136650" y="673990"/>
                  </a:cubicBezTo>
                  <a:cubicBezTo>
                    <a:pt x="1143669" y="723125"/>
                    <a:pt x="1129613" y="711747"/>
                    <a:pt x="1155700" y="724790"/>
                  </a:cubicBezTo>
                </a:path>
              </a:pathLst>
            </a:cu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srgbClr val="000000"/>
                </a:solidFill>
              </a:endParaRPr>
            </a:p>
          </p:txBody>
        </p:sp>
        <p:sp>
          <p:nvSpPr>
            <p:cNvPr id="59" name="Rectangle 58"/>
            <p:cNvSpPr/>
            <p:nvPr/>
          </p:nvSpPr>
          <p:spPr>
            <a:xfrm>
              <a:off x="3274468" y="3200400"/>
              <a:ext cx="736615" cy="369332"/>
            </a:xfrm>
            <a:prstGeom prst="rect">
              <a:avLst/>
            </a:prstGeom>
          </p:spPr>
          <p:txBody>
            <a:bodyPr wrap="none">
              <a:spAutoFit/>
            </a:bodyPr>
            <a:lstStyle/>
            <a:p>
              <a:r>
                <a:rPr lang="en-US" b="1" i="1" dirty="0" smtClean="0">
                  <a:solidFill>
                    <a:srgbClr val="000000"/>
                  </a:solidFill>
                  <a:latin typeface="Georgia"/>
                  <a:cs typeface="Georgia"/>
                </a:rPr>
                <a:t>Sum</a:t>
              </a:r>
              <a:endParaRPr lang="en-US" dirty="0">
                <a:solidFill>
                  <a:srgbClr val="000000"/>
                </a:solidFill>
              </a:endParaRPr>
            </a:p>
          </p:txBody>
        </p:sp>
      </p:grpSp>
      <p:grpSp>
        <p:nvGrpSpPr>
          <p:cNvPr id="135" name="Group 134"/>
          <p:cNvGrpSpPr/>
          <p:nvPr/>
        </p:nvGrpSpPr>
        <p:grpSpPr>
          <a:xfrm>
            <a:off x="5077883" y="3276600"/>
            <a:ext cx="3048000" cy="1067753"/>
            <a:chOff x="5077883" y="3276600"/>
            <a:chExt cx="3048000" cy="1067753"/>
          </a:xfrm>
        </p:grpSpPr>
        <p:sp>
          <p:nvSpPr>
            <p:cNvPr id="60" name="Right Arrow 59"/>
            <p:cNvSpPr/>
            <p:nvPr/>
          </p:nvSpPr>
          <p:spPr>
            <a:xfrm>
              <a:off x="5410200" y="3505200"/>
              <a:ext cx="990600" cy="641032"/>
            </a:xfrm>
            <a:prstGeom prst="rightArrow">
              <a:avLst>
                <a:gd name="adj1" fmla="val 43827"/>
                <a:gd name="adj2" fmla="val 50000"/>
              </a:avLst>
            </a:prstGeom>
            <a:noFill/>
            <a:ln/>
          </p:spPr>
          <p:style>
            <a:lnRef idx="1">
              <a:schemeClr val="accent1"/>
            </a:lnRef>
            <a:fillRef idx="3">
              <a:schemeClr val="accent1"/>
            </a:fillRef>
            <a:effectRef idx="2">
              <a:schemeClr val="accent1"/>
            </a:effectRef>
            <a:fontRef idx="minor">
              <a:schemeClr val="lt1"/>
            </a:fontRef>
          </p:style>
        </p:sp>
        <p:grpSp>
          <p:nvGrpSpPr>
            <p:cNvPr id="102" name="Group 101"/>
            <p:cNvGrpSpPr/>
            <p:nvPr/>
          </p:nvGrpSpPr>
          <p:grpSpPr>
            <a:xfrm>
              <a:off x="6220883" y="3276600"/>
              <a:ext cx="1905000" cy="1067753"/>
              <a:chOff x="6400800" y="1446847"/>
              <a:chExt cx="1905000" cy="1067753"/>
            </a:xfrm>
          </p:grpSpPr>
          <p:cxnSp>
            <p:nvCxnSpPr>
              <p:cNvPr id="62" name="Elbow Connector 61"/>
              <p:cNvCxnSpPr/>
              <p:nvPr/>
            </p:nvCxnSpPr>
            <p:spPr>
              <a:xfrm rot="5400000" flipH="1" flipV="1">
                <a:off x="6553200" y="2285047"/>
                <a:ext cx="304800" cy="152400"/>
              </a:xfrm>
              <a:prstGeom prst="bentConnector3">
                <a:avLst>
                  <a:gd name="adj1" fmla="val 50000"/>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3" name="Elbow Connector 62"/>
              <p:cNvCxnSpPr/>
              <p:nvPr/>
            </p:nvCxnSpPr>
            <p:spPr>
              <a:xfrm rot="5400000" flipH="1" flipV="1">
                <a:off x="6705600" y="2086609"/>
                <a:ext cx="304800" cy="152400"/>
              </a:xfrm>
              <a:prstGeom prst="bentConnector3">
                <a:avLst>
                  <a:gd name="adj1" fmla="val 50000"/>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4" name="Elbow Connector 63"/>
              <p:cNvCxnSpPr/>
              <p:nvPr/>
            </p:nvCxnSpPr>
            <p:spPr>
              <a:xfrm rot="5400000" flipH="1" flipV="1">
                <a:off x="6858000" y="1781809"/>
                <a:ext cx="304800" cy="152400"/>
              </a:xfrm>
              <a:prstGeom prst="bentConnector3">
                <a:avLst>
                  <a:gd name="adj1" fmla="val 50000"/>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5" name="Elbow Connector 64"/>
              <p:cNvCxnSpPr/>
              <p:nvPr/>
            </p:nvCxnSpPr>
            <p:spPr>
              <a:xfrm rot="16200000" flipH="1">
                <a:off x="7681119" y="1538128"/>
                <a:ext cx="334962" cy="152400"/>
              </a:xfrm>
              <a:prstGeom prst="bentConnector3">
                <a:avLst>
                  <a:gd name="adj1" fmla="val -40995"/>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7" name="Elbow Connector 66"/>
              <p:cNvCxnSpPr/>
              <p:nvPr/>
            </p:nvCxnSpPr>
            <p:spPr>
              <a:xfrm rot="10800000" flipV="1">
                <a:off x="7086600" y="1446847"/>
                <a:ext cx="685800" cy="258762"/>
              </a:xfrm>
              <a:prstGeom prst="bentConnector3">
                <a:avLst>
                  <a:gd name="adj1" fmla="val 85185"/>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88" name="Elbow Connector 87"/>
              <p:cNvCxnSpPr/>
              <p:nvPr/>
            </p:nvCxnSpPr>
            <p:spPr>
              <a:xfrm>
                <a:off x="7924800" y="1786509"/>
                <a:ext cx="381000" cy="376300"/>
              </a:xfrm>
              <a:prstGeom prst="bentConnector3">
                <a:avLst>
                  <a:gd name="adj1" fmla="val 50000"/>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7" name="Elbow Connector 96"/>
              <p:cNvCxnSpPr/>
              <p:nvPr/>
            </p:nvCxnSpPr>
            <p:spPr>
              <a:xfrm rot="16200000" flipV="1">
                <a:off x="6377305" y="2262505"/>
                <a:ext cx="275590" cy="228600"/>
              </a:xfrm>
              <a:prstGeom prst="bentConnector3">
                <a:avLst>
                  <a:gd name="adj1" fmla="val -691"/>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sp>
          <p:nvSpPr>
            <p:cNvPr id="101" name="Rectangle 100"/>
            <p:cNvSpPr/>
            <p:nvPr/>
          </p:nvSpPr>
          <p:spPr>
            <a:xfrm>
              <a:off x="5077883" y="3276600"/>
              <a:ext cx="1636276" cy="369332"/>
            </a:xfrm>
            <a:prstGeom prst="rect">
              <a:avLst/>
            </a:prstGeom>
          </p:spPr>
          <p:txBody>
            <a:bodyPr wrap="none">
              <a:spAutoFit/>
            </a:bodyPr>
            <a:lstStyle/>
            <a:p>
              <a:r>
                <a:rPr lang="en-US" b="1" i="1" dirty="0" smtClean="0">
                  <a:solidFill>
                    <a:srgbClr val="000000"/>
                  </a:solidFill>
                  <a:latin typeface="Georgia"/>
                  <a:cs typeface="Georgia"/>
                </a:rPr>
                <a:t>24 intervals</a:t>
              </a:r>
              <a:endParaRPr lang="en-US" dirty="0">
                <a:solidFill>
                  <a:srgbClr val="000000"/>
                </a:solidFill>
              </a:endParaRPr>
            </a:p>
          </p:txBody>
        </p:sp>
      </p:grpSp>
      <p:sp>
        <p:nvSpPr>
          <p:cNvPr id="106" name="Rectangle 105"/>
          <p:cNvSpPr/>
          <p:nvPr/>
        </p:nvSpPr>
        <p:spPr>
          <a:xfrm>
            <a:off x="8308891" y="4237672"/>
            <a:ext cx="742404" cy="369332"/>
          </a:xfrm>
          <a:prstGeom prst="rect">
            <a:avLst/>
          </a:prstGeom>
        </p:spPr>
        <p:txBody>
          <a:bodyPr wrap="none">
            <a:spAutoFit/>
          </a:bodyPr>
          <a:lstStyle/>
          <a:p>
            <a:r>
              <a:rPr lang="en-US" b="1" i="1" dirty="0" smtClean="0">
                <a:solidFill>
                  <a:srgbClr val="000000"/>
                </a:solidFill>
                <a:latin typeface="Georgia"/>
                <a:cs typeface="Georgia"/>
              </a:rPr>
              <a:t>Stat</a:t>
            </a:r>
          </a:p>
        </p:txBody>
      </p:sp>
      <p:grpSp>
        <p:nvGrpSpPr>
          <p:cNvPr id="73" name="Group 72"/>
          <p:cNvGrpSpPr/>
          <p:nvPr/>
        </p:nvGrpSpPr>
        <p:grpSpPr>
          <a:xfrm>
            <a:off x="0" y="2862580"/>
            <a:ext cx="2303304" cy="1785620"/>
            <a:chOff x="464820" y="3581400"/>
            <a:chExt cx="3802380" cy="3048000"/>
          </a:xfrm>
        </p:grpSpPr>
        <p:sp>
          <p:nvSpPr>
            <p:cNvPr id="77" name="Hexagon 76"/>
            <p:cNvSpPr/>
            <p:nvPr/>
          </p:nvSpPr>
          <p:spPr>
            <a:xfrm>
              <a:off x="2800388" y="5514117"/>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78" name="Hexagon 77"/>
            <p:cNvSpPr/>
            <p:nvPr/>
          </p:nvSpPr>
          <p:spPr>
            <a:xfrm>
              <a:off x="2251020" y="5704884"/>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79" name="Hexagon 78"/>
            <p:cNvSpPr/>
            <p:nvPr/>
          </p:nvSpPr>
          <p:spPr>
            <a:xfrm>
              <a:off x="2251020" y="532875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0" name="Hexagon 79"/>
            <p:cNvSpPr/>
            <p:nvPr/>
          </p:nvSpPr>
          <p:spPr>
            <a:xfrm>
              <a:off x="1674413" y="5519523"/>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1" name="Hexagon 80"/>
            <p:cNvSpPr/>
            <p:nvPr/>
          </p:nvSpPr>
          <p:spPr>
            <a:xfrm>
              <a:off x="1674413" y="514339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2" name="Hexagon 81"/>
            <p:cNvSpPr/>
            <p:nvPr/>
          </p:nvSpPr>
          <p:spPr>
            <a:xfrm>
              <a:off x="1097805" y="5704884"/>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3" name="Hexagon 82"/>
            <p:cNvSpPr/>
            <p:nvPr/>
          </p:nvSpPr>
          <p:spPr>
            <a:xfrm>
              <a:off x="1097805" y="532875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4" name="Hexagon 83"/>
            <p:cNvSpPr/>
            <p:nvPr/>
          </p:nvSpPr>
          <p:spPr>
            <a:xfrm>
              <a:off x="521198" y="5514117"/>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5" name="Hexagon 84"/>
            <p:cNvSpPr/>
            <p:nvPr/>
          </p:nvSpPr>
          <p:spPr>
            <a:xfrm>
              <a:off x="521198" y="5148802"/>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6" name="Hexagon 85"/>
            <p:cNvSpPr/>
            <p:nvPr/>
          </p:nvSpPr>
          <p:spPr>
            <a:xfrm>
              <a:off x="3352800" y="5715000"/>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7" name="Hexagon 86"/>
            <p:cNvSpPr/>
            <p:nvPr/>
          </p:nvSpPr>
          <p:spPr>
            <a:xfrm>
              <a:off x="3399412" y="611168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89" name="Hexagon 88"/>
            <p:cNvSpPr/>
            <p:nvPr/>
          </p:nvSpPr>
          <p:spPr>
            <a:xfrm>
              <a:off x="2822805" y="592632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90" name="Hexagon 89"/>
            <p:cNvSpPr/>
            <p:nvPr/>
          </p:nvSpPr>
          <p:spPr>
            <a:xfrm>
              <a:off x="1669590" y="5931732"/>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endParaRPr lang="en-US" dirty="0"/>
            </a:p>
          </p:txBody>
        </p:sp>
        <p:sp>
          <p:nvSpPr>
            <p:cNvPr id="91" name="Hexagon 90"/>
            <p:cNvSpPr/>
            <p:nvPr/>
          </p:nvSpPr>
          <p:spPr>
            <a:xfrm>
              <a:off x="3352800" y="5295796"/>
              <a:ext cx="768810" cy="365314"/>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 </a:t>
              </a:r>
              <a:endParaRPr lang="en-US" dirty="0"/>
            </a:p>
          </p:txBody>
        </p:sp>
        <p:grpSp>
          <p:nvGrpSpPr>
            <p:cNvPr id="92" name="Group 112"/>
            <p:cNvGrpSpPr/>
            <p:nvPr/>
          </p:nvGrpSpPr>
          <p:grpSpPr>
            <a:xfrm>
              <a:off x="795215" y="3581400"/>
              <a:ext cx="1033585" cy="1567180"/>
              <a:chOff x="533400" y="3233420"/>
              <a:chExt cx="1033585" cy="1567180"/>
            </a:xfrm>
          </p:grpSpPr>
          <p:sp>
            <p:nvSpPr>
              <p:cNvPr id="131" name="Hexagon 130"/>
              <p:cNvSpPr/>
              <p:nvPr/>
            </p:nvSpPr>
            <p:spPr>
              <a:xfrm>
                <a:off x="533400" y="3733800"/>
                <a:ext cx="1033585" cy="533400"/>
              </a:xfrm>
              <a:prstGeom prst="hexagon">
                <a:avLst>
                  <a:gd name="adj" fmla="val 53863"/>
                  <a:gd name="vf" fmla="val 115470"/>
                </a:avLst>
              </a:prstGeom>
              <a:ln/>
            </p:spPr>
            <p:style>
              <a:lnRef idx="1">
                <a:schemeClr val="accent6"/>
              </a:lnRef>
              <a:fillRef idx="2">
                <a:schemeClr val="accent6"/>
              </a:fillRef>
              <a:effectRef idx="1">
                <a:schemeClr val="accent6"/>
              </a:effectRef>
              <a:fontRef idx="minor">
                <a:schemeClr val="dk1"/>
              </a:fontRef>
            </p:style>
          </p:sp>
          <p:pic>
            <p:nvPicPr>
              <p:cNvPr id="132" name="Picture 131" descr="bs-green.emf"/>
              <p:cNvPicPr>
                <a:picLocks noChangeAspect="1"/>
              </p:cNvPicPr>
              <p:nvPr/>
            </p:nvPicPr>
            <p:blipFill>
              <a:blip r:embed="rId4"/>
              <a:stretch>
                <a:fillRect/>
              </a:stretch>
            </p:blipFill>
            <p:spPr>
              <a:xfrm>
                <a:off x="822570" y="3233420"/>
                <a:ext cx="515815" cy="838200"/>
              </a:xfrm>
              <a:prstGeom prst="rect">
                <a:avLst/>
              </a:prstGeom>
            </p:spPr>
          </p:pic>
          <p:sp>
            <p:nvSpPr>
              <p:cNvPr id="133" name="Up Arrow 132"/>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sp>
          <p:nvSpPr>
            <p:cNvPr id="93" name="Oval 92"/>
            <p:cNvSpPr/>
            <p:nvPr/>
          </p:nvSpPr>
          <p:spPr>
            <a:xfrm>
              <a:off x="464820" y="5100156"/>
              <a:ext cx="1440180" cy="1148244"/>
            </a:xfrm>
            <a:prstGeom prst="ellipse">
              <a:avLst/>
            </a:prstGeom>
            <a:noFill/>
            <a:ln w="25400" cap="flat" cmpd="sng" algn="ctr">
              <a:solidFill>
                <a:schemeClr val="accent5">
                  <a:lumMod val="75000"/>
                </a:schemeClr>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grpSp>
          <p:nvGrpSpPr>
            <p:cNvPr id="94" name="Group 114"/>
            <p:cNvGrpSpPr/>
            <p:nvPr/>
          </p:nvGrpSpPr>
          <p:grpSpPr>
            <a:xfrm>
              <a:off x="1905000" y="3614420"/>
              <a:ext cx="1033585" cy="1567180"/>
              <a:chOff x="533400" y="3233420"/>
              <a:chExt cx="1033585" cy="1567180"/>
            </a:xfrm>
          </p:grpSpPr>
          <p:sp>
            <p:nvSpPr>
              <p:cNvPr id="128" name="Hexagon 127"/>
              <p:cNvSpPr/>
              <p:nvPr/>
            </p:nvSpPr>
            <p:spPr>
              <a:xfrm>
                <a:off x="533400" y="3733800"/>
                <a:ext cx="1033585" cy="533400"/>
              </a:xfrm>
              <a:prstGeom prst="hexagon">
                <a:avLst>
                  <a:gd name="adj" fmla="val 53863"/>
                  <a:gd name="vf" fmla="val 115470"/>
                </a:avLst>
              </a:prstGeom>
              <a:solidFill>
                <a:schemeClr val="accent2">
                  <a:lumMod val="75000"/>
                </a:schemeClr>
              </a:solidFill>
              <a:ln/>
            </p:spPr>
            <p:style>
              <a:lnRef idx="1">
                <a:schemeClr val="accent6"/>
              </a:lnRef>
              <a:fillRef idx="2">
                <a:schemeClr val="accent6"/>
              </a:fillRef>
              <a:effectRef idx="1">
                <a:schemeClr val="accent6"/>
              </a:effectRef>
              <a:fontRef idx="minor">
                <a:schemeClr val="dk1"/>
              </a:fontRef>
            </p:style>
          </p:sp>
          <p:pic>
            <p:nvPicPr>
              <p:cNvPr id="129" name="Picture 128" descr="bs-green.emf"/>
              <p:cNvPicPr>
                <a:picLocks noChangeAspect="1"/>
              </p:cNvPicPr>
              <p:nvPr/>
            </p:nvPicPr>
            <p:blipFill>
              <a:blip r:embed="rId4"/>
              <a:stretch>
                <a:fillRect/>
              </a:stretch>
            </p:blipFill>
            <p:spPr>
              <a:xfrm>
                <a:off x="822570" y="3233420"/>
                <a:ext cx="515815" cy="838200"/>
              </a:xfrm>
              <a:prstGeom prst="rect">
                <a:avLst/>
              </a:prstGeom>
            </p:spPr>
          </p:pic>
          <p:sp>
            <p:nvSpPr>
              <p:cNvPr id="130" name="Up Arrow 129"/>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sp>
          <p:nvSpPr>
            <p:cNvPr id="95" name="Oval 94"/>
            <p:cNvSpPr/>
            <p:nvPr/>
          </p:nvSpPr>
          <p:spPr>
            <a:xfrm>
              <a:off x="1607820" y="5100156"/>
              <a:ext cx="1440180" cy="1408594"/>
            </a:xfrm>
            <a:prstGeom prst="ellipse">
              <a:avLst/>
            </a:prstGeom>
            <a:noFill/>
            <a:ln w="25400" cap="flat" cmpd="sng" algn="ctr">
              <a:solidFill>
                <a:schemeClr val="accent2">
                  <a:lumMod val="50000"/>
                </a:schemeClr>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sp>
          <p:nvSpPr>
            <p:cNvPr id="96" name="Oval 95"/>
            <p:cNvSpPr/>
            <p:nvPr/>
          </p:nvSpPr>
          <p:spPr>
            <a:xfrm>
              <a:off x="2827020" y="5334000"/>
              <a:ext cx="1440180" cy="1295400"/>
            </a:xfrm>
            <a:prstGeom prst="ellipse">
              <a:avLst/>
            </a:prstGeom>
            <a:noFill/>
            <a:ln w="25400" cap="flat" cmpd="sng" algn="ctr">
              <a:solidFill>
                <a:srgbClr val="FF6600"/>
              </a:solidFill>
              <a:prstDash val="sysDot"/>
              <a:round/>
              <a:headEnd type="none" w="med" len="med"/>
              <a:tailEnd type="none" w="med" len="med"/>
            </a:ln>
          </p:spPr>
          <p:style>
            <a:lnRef idx="1">
              <a:schemeClr val="accent1"/>
            </a:lnRef>
            <a:fillRef idx="3">
              <a:schemeClr val="accent1"/>
            </a:fillRef>
            <a:effectRef idx="2">
              <a:schemeClr val="accent1"/>
            </a:effectRef>
            <a:fontRef idx="minor">
              <a:schemeClr val="lt1"/>
            </a:fontRef>
          </p:style>
        </p:sp>
        <p:grpSp>
          <p:nvGrpSpPr>
            <p:cNvPr id="98" name="Group 120"/>
            <p:cNvGrpSpPr/>
            <p:nvPr/>
          </p:nvGrpSpPr>
          <p:grpSpPr>
            <a:xfrm>
              <a:off x="3081215" y="3614420"/>
              <a:ext cx="1033585" cy="1567180"/>
              <a:chOff x="533400" y="3233420"/>
              <a:chExt cx="1033585" cy="1567180"/>
            </a:xfrm>
          </p:grpSpPr>
          <p:sp>
            <p:nvSpPr>
              <p:cNvPr id="125" name="Hexagon 124"/>
              <p:cNvSpPr/>
              <p:nvPr/>
            </p:nvSpPr>
            <p:spPr>
              <a:xfrm>
                <a:off x="533400" y="3733800"/>
                <a:ext cx="1033585" cy="533400"/>
              </a:xfrm>
              <a:prstGeom prst="hexagon">
                <a:avLst>
                  <a:gd name="adj" fmla="val 53863"/>
                  <a:gd name="vf" fmla="val 115470"/>
                </a:avLst>
              </a:prstGeom>
              <a:solidFill>
                <a:srgbClr val="FF6600"/>
              </a:solidFill>
              <a:ln/>
            </p:spPr>
            <p:style>
              <a:lnRef idx="1">
                <a:schemeClr val="accent6"/>
              </a:lnRef>
              <a:fillRef idx="2">
                <a:schemeClr val="accent6"/>
              </a:fillRef>
              <a:effectRef idx="1">
                <a:schemeClr val="accent6"/>
              </a:effectRef>
              <a:fontRef idx="minor">
                <a:schemeClr val="dk1"/>
              </a:fontRef>
            </p:style>
          </p:sp>
          <p:pic>
            <p:nvPicPr>
              <p:cNvPr id="126" name="Picture 125" descr="bs-green.emf"/>
              <p:cNvPicPr>
                <a:picLocks noChangeAspect="1"/>
              </p:cNvPicPr>
              <p:nvPr/>
            </p:nvPicPr>
            <p:blipFill>
              <a:blip r:embed="rId4"/>
              <a:stretch>
                <a:fillRect/>
              </a:stretch>
            </p:blipFill>
            <p:spPr>
              <a:xfrm>
                <a:off x="822570" y="3233420"/>
                <a:ext cx="515815" cy="838200"/>
              </a:xfrm>
              <a:prstGeom prst="rect">
                <a:avLst/>
              </a:prstGeom>
            </p:spPr>
          </p:pic>
          <p:sp>
            <p:nvSpPr>
              <p:cNvPr id="127" name="Up Arrow 126"/>
              <p:cNvSpPr/>
              <p:nvPr/>
            </p:nvSpPr>
            <p:spPr>
              <a:xfrm>
                <a:off x="807720" y="4300220"/>
                <a:ext cx="487680" cy="500380"/>
              </a:xfrm>
              <a:prstGeom prst="upArrow">
                <a:avLst>
                  <a:gd name="adj1" fmla="val 37847"/>
                  <a:gd name="adj2" fmla="val 50000"/>
                </a:avLst>
              </a:prstGeom>
              <a:noFill/>
              <a:ln>
                <a:solidFill>
                  <a:srgbClr val="008000"/>
                </a:solidFill>
              </a:ln>
            </p:spPr>
            <p:style>
              <a:lnRef idx="1">
                <a:schemeClr val="accent1"/>
              </a:lnRef>
              <a:fillRef idx="3">
                <a:schemeClr val="accent1"/>
              </a:fillRef>
              <a:effectRef idx="2">
                <a:schemeClr val="accent1"/>
              </a:effectRef>
              <a:fontRef idx="minor">
                <a:schemeClr val="lt1"/>
              </a:fontRef>
            </p:style>
          </p:sp>
        </p:grpSp>
        <p:pic>
          <p:nvPicPr>
            <p:cNvPr id="99" name="Picture 98" descr="bs-black.vsd.emf"/>
            <p:cNvPicPr>
              <a:picLocks noChangeAspect="1"/>
            </p:cNvPicPr>
            <p:nvPr/>
          </p:nvPicPr>
          <p:blipFill>
            <a:blip r:embed="rId5"/>
            <a:stretch>
              <a:fillRect/>
            </a:stretch>
          </p:blipFill>
          <p:spPr>
            <a:xfrm>
              <a:off x="1405431" y="5358541"/>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00" name="Picture 99" descr="bs-black.vsd.emf"/>
            <p:cNvPicPr>
              <a:picLocks noChangeAspect="1"/>
            </p:cNvPicPr>
            <p:nvPr/>
          </p:nvPicPr>
          <p:blipFill>
            <a:blip r:embed="rId5"/>
            <a:stretch>
              <a:fillRect/>
            </a:stretch>
          </p:blipFill>
          <p:spPr>
            <a:xfrm>
              <a:off x="1371600"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03" name="Picture 102" descr="bs-black.vsd.emf"/>
            <p:cNvPicPr>
              <a:picLocks noChangeAspect="1"/>
            </p:cNvPicPr>
            <p:nvPr/>
          </p:nvPicPr>
          <p:blipFill>
            <a:blip r:embed="rId5"/>
            <a:stretch>
              <a:fillRect/>
            </a:stretch>
          </p:blipFill>
          <p:spPr>
            <a:xfrm>
              <a:off x="820966" y="55324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09" name="Picture 108" descr="bs-black.vsd.emf"/>
            <p:cNvPicPr>
              <a:picLocks noChangeAspect="1"/>
            </p:cNvPicPr>
            <p:nvPr/>
          </p:nvPicPr>
          <p:blipFill>
            <a:blip r:embed="rId5"/>
            <a:stretch>
              <a:fillRect/>
            </a:stretch>
          </p:blipFill>
          <p:spPr>
            <a:xfrm>
              <a:off x="838200" y="51054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10" name="Picture 109" descr="bs-black.vsd.emf"/>
            <p:cNvPicPr>
              <a:picLocks noChangeAspect="1"/>
            </p:cNvPicPr>
            <p:nvPr/>
          </p:nvPicPr>
          <p:blipFill>
            <a:blip r:embed="rId5"/>
            <a:stretch>
              <a:fillRect/>
            </a:stretch>
          </p:blipFill>
          <p:spPr>
            <a:xfrm>
              <a:off x="1981200" y="51816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11" name="Picture 110" descr="bs-black.vsd.emf"/>
            <p:cNvPicPr>
              <a:picLocks noChangeAspect="1"/>
            </p:cNvPicPr>
            <p:nvPr/>
          </p:nvPicPr>
          <p:blipFill>
            <a:blip r:embed="rId5"/>
            <a:stretch>
              <a:fillRect/>
            </a:stretch>
          </p:blipFill>
          <p:spPr>
            <a:xfrm>
              <a:off x="1981200" y="55626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17" name="Picture 116" descr="bs-black.vsd.emf"/>
            <p:cNvPicPr>
              <a:picLocks noChangeAspect="1"/>
            </p:cNvPicPr>
            <p:nvPr/>
          </p:nvPicPr>
          <p:blipFill>
            <a:blip r:embed="rId5"/>
            <a:stretch>
              <a:fillRect/>
            </a:stretch>
          </p:blipFill>
          <p:spPr>
            <a:xfrm>
              <a:off x="1981200" y="59896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18" name="Picture 117" descr="bs-black.vsd.emf"/>
            <p:cNvPicPr>
              <a:picLocks noChangeAspect="1"/>
            </p:cNvPicPr>
            <p:nvPr/>
          </p:nvPicPr>
          <p:blipFill>
            <a:blip r:embed="rId5"/>
            <a:stretch>
              <a:fillRect/>
            </a:stretch>
          </p:blipFill>
          <p:spPr>
            <a:xfrm>
              <a:off x="2578103" y="53340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19" name="Picture 118" descr="bs-black.vsd.emf"/>
            <p:cNvPicPr>
              <a:picLocks noChangeAspect="1"/>
            </p:cNvPicPr>
            <p:nvPr/>
          </p:nvPicPr>
          <p:blipFill>
            <a:blip r:embed="rId5"/>
            <a:stretch>
              <a:fillRect/>
            </a:stretch>
          </p:blipFill>
          <p:spPr>
            <a:xfrm>
              <a:off x="2578103"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20" name="Picture 119" descr="bs-black.vsd.emf"/>
            <p:cNvPicPr>
              <a:picLocks noChangeAspect="1"/>
            </p:cNvPicPr>
            <p:nvPr/>
          </p:nvPicPr>
          <p:blipFill>
            <a:blip r:embed="rId5"/>
            <a:stretch>
              <a:fillRect/>
            </a:stretch>
          </p:blipFill>
          <p:spPr>
            <a:xfrm>
              <a:off x="3111503" y="54864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21" name="Picture 120" descr="bs-black.vsd.emf"/>
            <p:cNvPicPr>
              <a:picLocks noChangeAspect="1"/>
            </p:cNvPicPr>
            <p:nvPr/>
          </p:nvPicPr>
          <p:blipFill>
            <a:blip r:embed="rId5"/>
            <a:stretch>
              <a:fillRect/>
            </a:stretch>
          </p:blipFill>
          <p:spPr>
            <a:xfrm>
              <a:off x="3111503" y="59896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22" name="Picture 121" descr="bs-black.vsd.emf"/>
            <p:cNvPicPr>
              <a:picLocks noChangeAspect="1"/>
            </p:cNvPicPr>
            <p:nvPr/>
          </p:nvPicPr>
          <p:blipFill>
            <a:blip r:embed="rId5"/>
            <a:stretch>
              <a:fillRect/>
            </a:stretch>
          </p:blipFill>
          <p:spPr>
            <a:xfrm>
              <a:off x="3721103" y="6142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23" name="Picture 122" descr="bs-black.vsd.emf"/>
            <p:cNvPicPr>
              <a:picLocks noChangeAspect="1"/>
            </p:cNvPicPr>
            <p:nvPr/>
          </p:nvPicPr>
          <p:blipFill>
            <a:blip r:embed="rId5"/>
            <a:stretch>
              <a:fillRect/>
            </a:stretch>
          </p:blipFill>
          <p:spPr>
            <a:xfrm>
              <a:off x="3721103" y="5761068"/>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pic>
          <p:nvPicPr>
            <p:cNvPr id="124" name="Picture 123" descr="bs-black.vsd.emf"/>
            <p:cNvPicPr>
              <a:picLocks noChangeAspect="1"/>
            </p:cNvPicPr>
            <p:nvPr/>
          </p:nvPicPr>
          <p:blipFill>
            <a:blip r:embed="rId5"/>
            <a:stretch>
              <a:fillRect/>
            </a:stretch>
          </p:blipFill>
          <p:spPr>
            <a:xfrm>
              <a:off x="3721103" y="5334000"/>
              <a:ext cx="165097" cy="258732"/>
            </a:xfrm>
            <a:prstGeom prst="rect">
              <a:avLst/>
            </a:prstGeom>
            <a:noFill/>
            <a:ln>
              <a:noFill/>
            </a:ln>
          </p:spPr>
          <p:style>
            <a:lnRef idx="1">
              <a:schemeClr val="accent2"/>
            </a:lnRef>
            <a:fillRef idx="2">
              <a:schemeClr val="accent2"/>
            </a:fillRef>
            <a:effectRef idx="1">
              <a:schemeClr val="accent2"/>
            </a:effectRef>
            <a:fontRef idx="minor">
              <a:schemeClr val="dk1"/>
            </a:fontRef>
          </p:style>
        </p:pic>
      </p:grpSp>
      <p:grpSp>
        <p:nvGrpSpPr>
          <p:cNvPr id="136" name="Group 135"/>
          <p:cNvGrpSpPr/>
          <p:nvPr/>
        </p:nvGrpSpPr>
        <p:grpSpPr>
          <a:xfrm>
            <a:off x="609600" y="3613467"/>
            <a:ext cx="8441694" cy="2435861"/>
            <a:chOff x="609600" y="3613467"/>
            <a:chExt cx="8441694" cy="2435861"/>
          </a:xfrm>
        </p:grpSpPr>
        <p:sp>
          <p:nvSpPr>
            <p:cNvPr id="105" name="Rectangle 104"/>
            <p:cNvSpPr/>
            <p:nvPr/>
          </p:nvSpPr>
          <p:spPr>
            <a:xfrm>
              <a:off x="3401483" y="4572000"/>
              <a:ext cx="4876800"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b="1" i="1" dirty="0" smtClean="0">
                  <a:solidFill>
                    <a:srgbClr val="000000"/>
                  </a:solidFill>
                  <a:latin typeface="Georgia"/>
                  <a:cs typeface="Georgia"/>
                </a:rPr>
                <a:t>Estimate S, D, EV</a:t>
              </a:r>
            </a:p>
            <a:p>
              <a:endParaRPr lang="en-US" b="1" i="1" dirty="0" smtClean="0">
                <a:solidFill>
                  <a:srgbClr val="000000"/>
                </a:solidFill>
                <a:latin typeface="Georgia"/>
                <a:cs typeface="Georgia"/>
              </a:endParaRPr>
            </a:p>
            <a:p>
              <a:endParaRPr lang="en-US" b="1" i="1" dirty="0" smtClean="0">
                <a:solidFill>
                  <a:srgbClr val="000000"/>
                </a:solidFill>
                <a:latin typeface="Georgia"/>
                <a:cs typeface="Georgia"/>
              </a:endParaRPr>
            </a:p>
            <a:p>
              <a:endParaRPr lang="en-US" b="1" i="1" dirty="0" smtClean="0">
                <a:solidFill>
                  <a:srgbClr val="000000"/>
                </a:solidFill>
                <a:latin typeface="Georgia"/>
                <a:cs typeface="Georgia"/>
              </a:endParaRPr>
            </a:p>
            <a:p>
              <a:endParaRPr lang="en-US" b="1" i="1" dirty="0" smtClean="0">
                <a:solidFill>
                  <a:srgbClr val="000000"/>
                </a:solidFill>
                <a:latin typeface="Georgia"/>
                <a:cs typeface="Georgia"/>
              </a:endParaRPr>
            </a:p>
            <a:p>
              <a:endParaRPr lang="en-US" b="1" i="1" dirty="0" smtClean="0">
                <a:solidFill>
                  <a:srgbClr val="000000"/>
                </a:solidFill>
                <a:latin typeface="Georgia"/>
                <a:cs typeface="Georgia"/>
              </a:endParaRPr>
            </a:p>
          </p:txBody>
        </p:sp>
        <p:sp>
          <p:nvSpPr>
            <p:cNvPr id="104" name="U-Turn Arrow 103"/>
            <p:cNvSpPr/>
            <p:nvPr/>
          </p:nvSpPr>
          <p:spPr>
            <a:xfrm rot="5400000">
              <a:off x="7819286" y="3996264"/>
              <a:ext cx="1614805" cy="849211"/>
            </a:xfrm>
            <a:prstGeom prst="uturnArrow">
              <a:avLst>
                <a:gd name="adj1" fmla="val 18634"/>
                <a:gd name="adj2" fmla="val 25000"/>
                <a:gd name="adj3" fmla="val 21268"/>
                <a:gd name="adj4" fmla="val 51244"/>
                <a:gd name="adj5" fmla="val 93657"/>
              </a:avLst>
            </a:prstGeom>
            <a:noFill/>
            <a:ln/>
          </p:spPr>
          <p:style>
            <a:lnRef idx="1">
              <a:schemeClr val="accent1"/>
            </a:lnRef>
            <a:fillRef idx="3">
              <a:schemeClr val="accent1"/>
            </a:fillRef>
            <a:effectRef idx="2">
              <a:schemeClr val="accent1"/>
            </a:effectRef>
            <a:fontRef idx="minor">
              <a:schemeClr val="lt1"/>
            </a:fontRef>
          </p:style>
        </p:sp>
        <p:grpSp>
          <p:nvGrpSpPr>
            <p:cNvPr id="177" name="Group 176"/>
            <p:cNvGrpSpPr/>
            <p:nvPr/>
          </p:nvGrpSpPr>
          <p:grpSpPr>
            <a:xfrm>
              <a:off x="609600" y="4953000"/>
              <a:ext cx="1447800" cy="914636"/>
              <a:chOff x="3581400" y="3341131"/>
              <a:chExt cx="1447800" cy="914636"/>
            </a:xfrm>
          </p:grpSpPr>
          <p:sp>
            <p:nvSpPr>
              <p:cNvPr id="108" name="Freeform 107"/>
              <p:cNvSpPr/>
              <p:nvPr/>
            </p:nvSpPr>
            <p:spPr>
              <a:xfrm>
                <a:off x="3644899" y="3429000"/>
                <a:ext cx="1155700" cy="826767"/>
              </a:xfrm>
              <a:custGeom>
                <a:avLst/>
                <a:gdLst>
                  <a:gd name="connsiteX0" fmla="*/ 0 w 1155700"/>
                  <a:gd name="connsiteY0" fmla="*/ 718440 h 826767"/>
                  <a:gd name="connsiteX1" fmla="*/ 12700 w 1155700"/>
                  <a:gd name="connsiteY1" fmla="*/ 743840 h 826767"/>
                  <a:gd name="connsiteX2" fmla="*/ 50800 w 1155700"/>
                  <a:gd name="connsiteY2" fmla="*/ 781940 h 826767"/>
                  <a:gd name="connsiteX3" fmla="*/ 69850 w 1155700"/>
                  <a:gd name="connsiteY3" fmla="*/ 800990 h 826767"/>
                  <a:gd name="connsiteX4" fmla="*/ 101600 w 1155700"/>
                  <a:gd name="connsiteY4" fmla="*/ 826390 h 826767"/>
                  <a:gd name="connsiteX5" fmla="*/ 165100 w 1155700"/>
                  <a:gd name="connsiteY5" fmla="*/ 820040 h 826767"/>
                  <a:gd name="connsiteX6" fmla="*/ 177800 w 1155700"/>
                  <a:gd name="connsiteY6" fmla="*/ 800990 h 826767"/>
                  <a:gd name="connsiteX7" fmla="*/ 190500 w 1155700"/>
                  <a:gd name="connsiteY7" fmla="*/ 762890 h 826767"/>
                  <a:gd name="connsiteX8" fmla="*/ 196850 w 1155700"/>
                  <a:gd name="connsiteY8" fmla="*/ 743840 h 826767"/>
                  <a:gd name="connsiteX9" fmla="*/ 203200 w 1155700"/>
                  <a:gd name="connsiteY9" fmla="*/ 680340 h 826767"/>
                  <a:gd name="connsiteX10" fmla="*/ 209550 w 1155700"/>
                  <a:gd name="connsiteY10" fmla="*/ 661290 h 826767"/>
                  <a:gd name="connsiteX11" fmla="*/ 215900 w 1155700"/>
                  <a:gd name="connsiteY11" fmla="*/ 629540 h 826767"/>
                  <a:gd name="connsiteX12" fmla="*/ 241300 w 1155700"/>
                  <a:gd name="connsiteY12" fmla="*/ 591440 h 826767"/>
                  <a:gd name="connsiteX13" fmla="*/ 266700 w 1155700"/>
                  <a:gd name="connsiteY13" fmla="*/ 534290 h 826767"/>
                  <a:gd name="connsiteX14" fmla="*/ 285750 w 1155700"/>
                  <a:gd name="connsiteY14" fmla="*/ 521590 h 826767"/>
                  <a:gd name="connsiteX15" fmla="*/ 292100 w 1155700"/>
                  <a:gd name="connsiteY15" fmla="*/ 502540 h 826767"/>
                  <a:gd name="connsiteX16" fmla="*/ 304800 w 1155700"/>
                  <a:gd name="connsiteY16" fmla="*/ 369190 h 826767"/>
                  <a:gd name="connsiteX17" fmla="*/ 317500 w 1155700"/>
                  <a:gd name="connsiteY17" fmla="*/ 324740 h 826767"/>
                  <a:gd name="connsiteX18" fmla="*/ 336550 w 1155700"/>
                  <a:gd name="connsiteY18" fmla="*/ 318390 h 826767"/>
                  <a:gd name="connsiteX19" fmla="*/ 342900 w 1155700"/>
                  <a:gd name="connsiteY19" fmla="*/ 299340 h 826767"/>
                  <a:gd name="connsiteX20" fmla="*/ 361950 w 1155700"/>
                  <a:gd name="connsiteY20" fmla="*/ 292990 h 826767"/>
                  <a:gd name="connsiteX21" fmla="*/ 368300 w 1155700"/>
                  <a:gd name="connsiteY21" fmla="*/ 267590 h 826767"/>
                  <a:gd name="connsiteX22" fmla="*/ 387350 w 1155700"/>
                  <a:gd name="connsiteY22" fmla="*/ 261240 h 826767"/>
                  <a:gd name="connsiteX23" fmla="*/ 406400 w 1155700"/>
                  <a:gd name="connsiteY23" fmla="*/ 248540 h 826767"/>
                  <a:gd name="connsiteX24" fmla="*/ 431800 w 1155700"/>
                  <a:gd name="connsiteY24" fmla="*/ 204090 h 826767"/>
                  <a:gd name="connsiteX25" fmla="*/ 450850 w 1155700"/>
                  <a:gd name="connsiteY25" fmla="*/ 197740 h 826767"/>
                  <a:gd name="connsiteX26" fmla="*/ 476250 w 1155700"/>
                  <a:gd name="connsiteY26" fmla="*/ 153290 h 826767"/>
                  <a:gd name="connsiteX27" fmla="*/ 501650 w 1155700"/>
                  <a:gd name="connsiteY27" fmla="*/ 140590 h 826767"/>
                  <a:gd name="connsiteX28" fmla="*/ 539750 w 1155700"/>
                  <a:gd name="connsiteY28" fmla="*/ 108840 h 826767"/>
                  <a:gd name="connsiteX29" fmla="*/ 692150 w 1155700"/>
                  <a:gd name="connsiteY29" fmla="*/ 83440 h 826767"/>
                  <a:gd name="connsiteX30" fmla="*/ 742950 w 1155700"/>
                  <a:gd name="connsiteY30" fmla="*/ 51690 h 826767"/>
                  <a:gd name="connsiteX31" fmla="*/ 768350 w 1155700"/>
                  <a:gd name="connsiteY31" fmla="*/ 38990 h 826767"/>
                  <a:gd name="connsiteX32" fmla="*/ 787400 w 1155700"/>
                  <a:gd name="connsiteY32" fmla="*/ 26290 h 826767"/>
                  <a:gd name="connsiteX33" fmla="*/ 825500 w 1155700"/>
                  <a:gd name="connsiteY33" fmla="*/ 7240 h 826767"/>
                  <a:gd name="connsiteX34" fmla="*/ 869950 w 1155700"/>
                  <a:gd name="connsiteY34" fmla="*/ 13590 h 826767"/>
                  <a:gd name="connsiteX35" fmla="*/ 908050 w 1155700"/>
                  <a:gd name="connsiteY35" fmla="*/ 38990 h 826767"/>
                  <a:gd name="connsiteX36" fmla="*/ 927100 w 1155700"/>
                  <a:gd name="connsiteY36" fmla="*/ 45340 h 826767"/>
                  <a:gd name="connsiteX37" fmla="*/ 952500 w 1155700"/>
                  <a:gd name="connsiteY37" fmla="*/ 89790 h 826767"/>
                  <a:gd name="connsiteX38" fmla="*/ 971550 w 1155700"/>
                  <a:gd name="connsiteY38" fmla="*/ 102490 h 826767"/>
                  <a:gd name="connsiteX39" fmla="*/ 984250 w 1155700"/>
                  <a:gd name="connsiteY39" fmla="*/ 127890 h 826767"/>
                  <a:gd name="connsiteX40" fmla="*/ 996950 w 1155700"/>
                  <a:gd name="connsiteY40" fmla="*/ 185040 h 826767"/>
                  <a:gd name="connsiteX41" fmla="*/ 1003300 w 1155700"/>
                  <a:gd name="connsiteY41" fmla="*/ 216790 h 826767"/>
                  <a:gd name="connsiteX42" fmla="*/ 1009650 w 1155700"/>
                  <a:gd name="connsiteY42" fmla="*/ 273940 h 826767"/>
                  <a:gd name="connsiteX43" fmla="*/ 1035050 w 1155700"/>
                  <a:gd name="connsiteY43" fmla="*/ 331090 h 826767"/>
                  <a:gd name="connsiteX44" fmla="*/ 1047750 w 1155700"/>
                  <a:gd name="connsiteY44" fmla="*/ 369190 h 826767"/>
                  <a:gd name="connsiteX45" fmla="*/ 1054100 w 1155700"/>
                  <a:gd name="connsiteY45" fmla="*/ 413640 h 826767"/>
                  <a:gd name="connsiteX46" fmla="*/ 1079500 w 1155700"/>
                  <a:gd name="connsiteY46" fmla="*/ 477140 h 826767"/>
                  <a:gd name="connsiteX47" fmla="*/ 1092200 w 1155700"/>
                  <a:gd name="connsiteY47" fmla="*/ 521590 h 826767"/>
                  <a:gd name="connsiteX48" fmla="*/ 1104900 w 1155700"/>
                  <a:gd name="connsiteY48" fmla="*/ 540640 h 826767"/>
                  <a:gd name="connsiteX49" fmla="*/ 1111250 w 1155700"/>
                  <a:gd name="connsiteY49" fmla="*/ 566040 h 826767"/>
                  <a:gd name="connsiteX50" fmla="*/ 1123950 w 1155700"/>
                  <a:gd name="connsiteY50" fmla="*/ 654940 h 826767"/>
                  <a:gd name="connsiteX51" fmla="*/ 1136650 w 1155700"/>
                  <a:gd name="connsiteY51" fmla="*/ 673990 h 826767"/>
                  <a:gd name="connsiteX52" fmla="*/ 1155700 w 1155700"/>
                  <a:gd name="connsiteY52" fmla="*/ 724790 h 826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55700" h="826767">
                    <a:moveTo>
                      <a:pt x="0" y="718440"/>
                    </a:moveTo>
                    <a:cubicBezTo>
                      <a:pt x="4233" y="726907"/>
                      <a:pt x="6787" y="736448"/>
                      <a:pt x="12700" y="743840"/>
                    </a:cubicBezTo>
                    <a:cubicBezTo>
                      <a:pt x="23920" y="757865"/>
                      <a:pt x="38100" y="769240"/>
                      <a:pt x="50800" y="781940"/>
                    </a:cubicBezTo>
                    <a:cubicBezTo>
                      <a:pt x="57150" y="788290"/>
                      <a:pt x="64869" y="793518"/>
                      <a:pt x="69850" y="800990"/>
                    </a:cubicBezTo>
                    <a:cubicBezTo>
                      <a:pt x="86263" y="825609"/>
                      <a:pt x="75310" y="817627"/>
                      <a:pt x="101600" y="826390"/>
                    </a:cubicBezTo>
                    <a:cubicBezTo>
                      <a:pt x="122767" y="824273"/>
                      <a:pt x="144919" y="826767"/>
                      <a:pt x="165100" y="820040"/>
                    </a:cubicBezTo>
                    <a:cubicBezTo>
                      <a:pt x="172340" y="817627"/>
                      <a:pt x="174700" y="807964"/>
                      <a:pt x="177800" y="800990"/>
                    </a:cubicBezTo>
                    <a:cubicBezTo>
                      <a:pt x="183237" y="788757"/>
                      <a:pt x="186267" y="775590"/>
                      <a:pt x="190500" y="762890"/>
                    </a:cubicBezTo>
                    <a:lnTo>
                      <a:pt x="196850" y="743840"/>
                    </a:lnTo>
                    <a:cubicBezTo>
                      <a:pt x="198967" y="722673"/>
                      <a:pt x="199965" y="701365"/>
                      <a:pt x="203200" y="680340"/>
                    </a:cubicBezTo>
                    <a:cubicBezTo>
                      <a:pt x="204218" y="673724"/>
                      <a:pt x="207927" y="667784"/>
                      <a:pt x="209550" y="661290"/>
                    </a:cubicBezTo>
                    <a:cubicBezTo>
                      <a:pt x="212168" y="650819"/>
                      <a:pt x="211434" y="639366"/>
                      <a:pt x="215900" y="629540"/>
                    </a:cubicBezTo>
                    <a:cubicBezTo>
                      <a:pt x="222216" y="615645"/>
                      <a:pt x="236473" y="605920"/>
                      <a:pt x="241300" y="591440"/>
                    </a:cubicBezTo>
                    <a:cubicBezTo>
                      <a:pt x="247588" y="572577"/>
                      <a:pt x="251606" y="549384"/>
                      <a:pt x="266700" y="534290"/>
                    </a:cubicBezTo>
                    <a:cubicBezTo>
                      <a:pt x="272096" y="528894"/>
                      <a:pt x="279400" y="525823"/>
                      <a:pt x="285750" y="521590"/>
                    </a:cubicBezTo>
                    <a:cubicBezTo>
                      <a:pt x="287867" y="515240"/>
                      <a:pt x="290648" y="509074"/>
                      <a:pt x="292100" y="502540"/>
                    </a:cubicBezTo>
                    <a:cubicBezTo>
                      <a:pt x="303414" y="451626"/>
                      <a:pt x="298253" y="431384"/>
                      <a:pt x="304800" y="369190"/>
                    </a:cubicBezTo>
                    <a:cubicBezTo>
                      <a:pt x="304819" y="369006"/>
                      <a:pt x="314491" y="327749"/>
                      <a:pt x="317500" y="324740"/>
                    </a:cubicBezTo>
                    <a:cubicBezTo>
                      <a:pt x="322233" y="320007"/>
                      <a:pt x="330200" y="320507"/>
                      <a:pt x="336550" y="318390"/>
                    </a:cubicBezTo>
                    <a:cubicBezTo>
                      <a:pt x="338667" y="312040"/>
                      <a:pt x="338167" y="304073"/>
                      <a:pt x="342900" y="299340"/>
                    </a:cubicBezTo>
                    <a:cubicBezTo>
                      <a:pt x="347633" y="294607"/>
                      <a:pt x="357769" y="298217"/>
                      <a:pt x="361950" y="292990"/>
                    </a:cubicBezTo>
                    <a:cubicBezTo>
                      <a:pt x="367402" y="286175"/>
                      <a:pt x="362848" y="274405"/>
                      <a:pt x="368300" y="267590"/>
                    </a:cubicBezTo>
                    <a:cubicBezTo>
                      <a:pt x="372481" y="262363"/>
                      <a:pt x="381363" y="264233"/>
                      <a:pt x="387350" y="261240"/>
                    </a:cubicBezTo>
                    <a:cubicBezTo>
                      <a:pt x="394176" y="257827"/>
                      <a:pt x="400050" y="252773"/>
                      <a:pt x="406400" y="248540"/>
                    </a:cubicBezTo>
                    <a:cubicBezTo>
                      <a:pt x="409525" y="242290"/>
                      <a:pt x="424320" y="210074"/>
                      <a:pt x="431800" y="204090"/>
                    </a:cubicBezTo>
                    <a:cubicBezTo>
                      <a:pt x="437027" y="199909"/>
                      <a:pt x="444500" y="199857"/>
                      <a:pt x="450850" y="197740"/>
                    </a:cubicBezTo>
                    <a:cubicBezTo>
                      <a:pt x="454240" y="190960"/>
                      <a:pt x="468557" y="159701"/>
                      <a:pt x="476250" y="153290"/>
                    </a:cubicBezTo>
                    <a:cubicBezTo>
                      <a:pt x="483522" y="147230"/>
                      <a:pt x="493947" y="146092"/>
                      <a:pt x="501650" y="140590"/>
                    </a:cubicBezTo>
                    <a:cubicBezTo>
                      <a:pt x="521841" y="126168"/>
                      <a:pt x="516845" y="118002"/>
                      <a:pt x="539750" y="108840"/>
                    </a:cubicBezTo>
                    <a:cubicBezTo>
                      <a:pt x="586945" y="89962"/>
                      <a:pt x="644353" y="89063"/>
                      <a:pt x="692150" y="83440"/>
                    </a:cubicBezTo>
                    <a:cubicBezTo>
                      <a:pt x="716584" y="46789"/>
                      <a:pt x="690053" y="78138"/>
                      <a:pt x="742950" y="51690"/>
                    </a:cubicBezTo>
                    <a:cubicBezTo>
                      <a:pt x="751417" y="47457"/>
                      <a:pt x="760131" y="43686"/>
                      <a:pt x="768350" y="38990"/>
                    </a:cubicBezTo>
                    <a:cubicBezTo>
                      <a:pt x="774976" y="35204"/>
                      <a:pt x="780574" y="29703"/>
                      <a:pt x="787400" y="26290"/>
                    </a:cubicBezTo>
                    <a:cubicBezTo>
                      <a:pt x="839980" y="0"/>
                      <a:pt x="770905" y="43636"/>
                      <a:pt x="825500" y="7240"/>
                    </a:cubicBezTo>
                    <a:cubicBezTo>
                      <a:pt x="840317" y="9357"/>
                      <a:pt x="855981" y="8217"/>
                      <a:pt x="869950" y="13590"/>
                    </a:cubicBezTo>
                    <a:cubicBezTo>
                      <a:pt x="884196" y="19069"/>
                      <a:pt x="893570" y="34163"/>
                      <a:pt x="908050" y="38990"/>
                    </a:cubicBezTo>
                    <a:lnTo>
                      <a:pt x="927100" y="45340"/>
                    </a:lnTo>
                    <a:cubicBezTo>
                      <a:pt x="932080" y="55301"/>
                      <a:pt x="943525" y="80815"/>
                      <a:pt x="952500" y="89790"/>
                    </a:cubicBezTo>
                    <a:cubicBezTo>
                      <a:pt x="957896" y="95186"/>
                      <a:pt x="965200" y="98257"/>
                      <a:pt x="971550" y="102490"/>
                    </a:cubicBezTo>
                    <a:cubicBezTo>
                      <a:pt x="975783" y="110957"/>
                      <a:pt x="980521" y="119189"/>
                      <a:pt x="984250" y="127890"/>
                    </a:cubicBezTo>
                    <a:cubicBezTo>
                      <a:pt x="993089" y="148514"/>
                      <a:pt x="992543" y="160804"/>
                      <a:pt x="996950" y="185040"/>
                    </a:cubicBezTo>
                    <a:cubicBezTo>
                      <a:pt x="998881" y="195659"/>
                      <a:pt x="1001774" y="206106"/>
                      <a:pt x="1003300" y="216790"/>
                    </a:cubicBezTo>
                    <a:cubicBezTo>
                      <a:pt x="1006011" y="235765"/>
                      <a:pt x="1005891" y="255145"/>
                      <a:pt x="1009650" y="273940"/>
                    </a:cubicBezTo>
                    <a:cubicBezTo>
                      <a:pt x="1023400" y="342689"/>
                      <a:pt x="1015702" y="287556"/>
                      <a:pt x="1035050" y="331090"/>
                    </a:cubicBezTo>
                    <a:cubicBezTo>
                      <a:pt x="1040487" y="343323"/>
                      <a:pt x="1047750" y="369190"/>
                      <a:pt x="1047750" y="369190"/>
                    </a:cubicBezTo>
                    <a:cubicBezTo>
                      <a:pt x="1049867" y="384007"/>
                      <a:pt x="1050735" y="399056"/>
                      <a:pt x="1054100" y="413640"/>
                    </a:cubicBezTo>
                    <a:cubicBezTo>
                      <a:pt x="1067810" y="473048"/>
                      <a:pt x="1062216" y="431049"/>
                      <a:pt x="1079500" y="477140"/>
                    </a:cubicBezTo>
                    <a:cubicBezTo>
                      <a:pt x="1085604" y="493416"/>
                      <a:pt x="1084524" y="506238"/>
                      <a:pt x="1092200" y="521590"/>
                    </a:cubicBezTo>
                    <a:cubicBezTo>
                      <a:pt x="1095613" y="528416"/>
                      <a:pt x="1100667" y="534290"/>
                      <a:pt x="1104900" y="540640"/>
                    </a:cubicBezTo>
                    <a:cubicBezTo>
                      <a:pt x="1107017" y="549107"/>
                      <a:pt x="1109923" y="557414"/>
                      <a:pt x="1111250" y="566040"/>
                    </a:cubicBezTo>
                    <a:cubicBezTo>
                      <a:pt x="1112783" y="576003"/>
                      <a:pt x="1117225" y="637006"/>
                      <a:pt x="1123950" y="654940"/>
                    </a:cubicBezTo>
                    <a:cubicBezTo>
                      <a:pt x="1126630" y="662086"/>
                      <a:pt x="1132417" y="667640"/>
                      <a:pt x="1136650" y="673990"/>
                    </a:cubicBezTo>
                    <a:cubicBezTo>
                      <a:pt x="1143669" y="723125"/>
                      <a:pt x="1129613" y="711747"/>
                      <a:pt x="1155700" y="724790"/>
                    </a:cubicBezTo>
                  </a:path>
                </a:pathLst>
              </a:cu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srgbClr val="000000"/>
                  </a:solidFill>
                </a:endParaRPr>
              </a:p>
            </p:txBody>
          </p:sp>
          <p:cxnSp>
            <p:nvCxnSpPr>
              <p:cNvPr id="112" name="Elbow Connector 111"/>
              <p:cNvCxnSpPr/>
              <p:nvPr/>
            </p:nvCxnSpPr>
            <p:spPr>
              <a:xfrm rot="5400000" flipH="1" flipV="1">
                <a:off x="3552547" y="3704948"/>
                <a:ext cx="362505" cy="152400"/>
              </a:xfrm>
              <a:prstGeom prst="bentConnector3">
                <a:avLst>
                  <a:gd name="adj1" fmla="val -44592"/>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13" name="Elbow Connector 112"/>
              <p:cNvCxnSpPr/>
              <p:nvPr/>
            </p:nvCxnSpPr>
            <p:spPr>
              <a:xfrm>
                <a:off x="4343398" y="3341132"/>
                <a:ext cx="304801" cy="167481"/>
              </a:xfrm>
              <a:prstGeom prst="bentConnector3">
                <a:avLst>
                  <a:gd name="adj1" fmla="val 875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14" name="Elbow Connector 113"/>
              <p:cNvCxnSpPr/>
              <p:nvPr/>
            </p:nvCxnSpPr>
            <p:spPr>
              <a:xfrm rot="10800000" flipV="1">
                <a:off x="3797300" y="3341131"/>
                <a:ext cx="546099" cy="258763"/>
              </a:xfrm>
              <a:prstGeom prst="bentConnector3">
                <a:avLst>
                  <a:gd name="adj1" fmla="val 61628"/>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15" name="Elbow Connector 114"/>
              <p:cNvCxnSpPr/>
              <p:nvPr/>
            </p:nvCxnSpPr>
            <p:spPr>
              <a:xfrm>
                <a:off x="4648199" y="3506378"/>
                <a:ext cx="304800" cy="291953"/>
              </a:xfrm>
              <a:prstGeom prst="bentConnector3">
                <a:avLst>
                  <a:gd name="adj1" fmla="val 500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16" name="Elbow Connector 115"/>
              <p:cNvCxnSpPr/>
              <p:nvPr/>
            </p:nvCxnSpPr>
            <p:spPr>
              <a:xfrm rot="10800000">
                <a:off x="3581400" y="3948908"/>
                <a:ext cx="76209" cy="1588"/>
              </a:xfrm>
              <a:prstGeom prst="bentConnector3">
                <a:avLst>
                  <a:gd name="adj1" fmla="val 500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62" name="Elbow Connector 161"/>
              <p:cNvCxnSpPr/>
              <p:nvPr/>
            </p:nvCxnSpPr>
            <p:spPr>
              <a:xfrm rot="16200000" flipV="1">
                <a:off x="4914901" y="3848102"/>
                <a:ext cx="152400" cy="76198"/>
              </a:xfrm>
              <a:prstGeom prst="bentConnector3">
                <a:avLst>
                  <a:gd name="adj1" fmla="val -8333"/>
                </a:avLst>
              </a:prstGeom>
              <a:ln>
                <a:solidFill>
                  <a:srgbClr val="FF0000"/>
                </a:solidFill>
              </a:ln>
            </p:spPr>
            <p:style>
              <a:lnRef idx="2">
                <a:schemeClr val="accent2"/>
              </a:lnRef>
              <a:fillRef idx="1">
                <a:schemeClr val="lt1"/>
              </a:fillRef>
              <a:effectRef idx="0">
                <a:schemeClr val="accent2"/>
              </a:effectRef>
              <a:fontRef idx="minor">
                <a:schemeClr val="dk1"/>
              </a:fontRef>
            </p:style>
          </p:cxnSp>
        </p:grpSp>
        <p:sp>
          <p:nvSpPr>
            <p:cNvPr id="181" name="Left Arrow 180"/>
            <p:cNvSpPr/>
            <p:nvPr/>
          </p:nvSpPr>
          <p:spPr>
            <a:xfrm>
              <a:off x="2286000" y="4992076"/>
              <a:ext cx="1052830" cy="646724"/>
            </a:xfrm>
            <a:prstGeom prst="leftArrow">
              <a:avLst/>
            </a:prstGeom>
            <a:noFill/>
            <a:ln/>
          </p:spPr>
          <p:style>
            <a:lnRef idx="1">
              <a:schemeClr val="accent1"/>
            </a:lnRef>
            <a:fillRef idx="3">
              <a:schemeClr val="accent1"/>
            </a:fillRef>
            <a:effectRef idx="2">
              <a:schemeClr val="accent1"/>
            </a:effectRef>
            <a:fontRef idx="minor">
              <a:schemeClr val="lt1"/>
            </a:fontRef>
          </p:style>
        </p:sp>
      </p:grpSp>
      <p:sp>
        <p:nvSpPr>
          <p:cNvPr id="182" name="Rectangle 181"/>
          <p:cNvSpPr/>
          <p:nvPr/>
        </p:nvSpPr>
        <p:spPr>
          <a:xfrm>
            <a:off x="2514600" y="5574268"/>
            <a:ext cx="1055713" cy="369332"/>
          </a:xfrm>
          <a:prstGeom prst="rect">
            <a:avLst/>
          </a:prstGeom>
        </p:spPr>
        <p:txBody>
          <a:bodyPr wrap="none">
            <a:spAutoFit/>
          </a:bodyPr>
          <a:lstStyle/>
          <a:p>
            <a:r>
              <a:rPr lang="en-US" b="1" i="1" dirty="0" smtClean="0">
                <a:solidFill>
                  <a:srgbClr val="000000"/>
                </a:solidFill>
                <a:latin typeface="Georgia"/>
                <a:cs typeface="Georgia"/>
              </a:rPr>
              <a:t>Output</a:t>
            </a:r>
            <a:endParaRPr lang="en-US" dirty="0">
              <a:solidFill>
                <a:srgbClr val="000000"/>
              </a:solidFill>
            </a:endParaRPr>
          </a:p>
        </p:txBody>
      </p:sp>
      <p:graphicFrame>
        <p:nvGraphicFramePr>
          <p:cNvPr id="71" name="Object 70"/>
          <p:cNvGraphicFramePr>
            <a:graphicFrameLocks noChangeAspect="1"/>
          </p:cNvGraphicFramePr>
          <p:nvPr/>
        </p:nvGraphicFramePr>
        <p:xfrm>
          <a:off x="3858683" y="4876800"/>
          <a:ext cx="4000500" cy="1054100"/>
        </p:xfrm>
        <a:graphic>
          <a:graphicData uri="http://schemas.openxmlformats.org/presentationml/2006/ole">
            <p:oleObj spid="_x0000_s64514" name="Equation" r:id="rId6" imgW="7315200" imgH="19304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8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Issue III: How to Minimize On/Off Switches?</a:t>
            </a:r>
            <a:endParaRPr lang="en-US" dirty="0"/>
          </a:p>
        </p:txBody>
      </p:sp>
      <p:sp>
        <p:nvSpPr>
          <p:cNvPr id="3" name="Content Placeholder 2"/>
          <p:cNvSpPr>
            <a:spLocks noGrp="1"/>
          </p:cNvSpPr>
          <p:nvPr>
            <p:ph sz="quarter" idx="1"/>
          </p:nvPr>
        </p:nvSpPr>
        <p:spPr/>
        <p:txBody>
          <a:bodyPr/>
          <a:lstStyle/>
          <a:p>
            <a:r>
              <a:rPr lang="en-US" dirty="0" smtClean="0"/>
              <a:t>Frequent on/off switching is undesirable</a:t>
            </a:r>
          </a:p>
          <a:p>
            <a:pPr lvl="1"/>
            <a:r>
              <a:rPr lang="en-US" dirty="0" smtClean="0"/>
              <a:t>Large ramp-up time when on</a:t>
            </a:r>
          </a:p>
          <a:p>
            <a:pPr lvl="1"/>
            <a:r>
              <a:rPr lang="en-US" dirty="0" smtClean="0"/>
              <a:t>Reduced lifetime for cooling and other subsystems</a:t>
            </a:r>
          </a:p>
          <a:p>
            <a:endParaRPr lang="en-US" dirty="0" smtClean="0"/>
          </a:p>
          <a:p>
            <a:endParaRPr lang="en-US" dirty="0" smtClean="0"/>
          </a:p>
          <a:p>
            <a:r>
              <a:rPr lang="en-US" dirty="0" smtClean="0"/>
              <a:t>How often to switch on/off?</a:t>
            </a:r>
          </a:p>
          <a:p>
            <a:pPr lvl="1"/>
            <a:r>
              <a:rPr lang="en-US" dirty="0" smtClean="0"/>
              <a:t>Over 24-hour period, consistent with traffic characteristics</a:t>
            </a:r>
          </a:p>
          <a:p>
            <a:endParaRPr lang="en-US" dirty="0"/>
          </a:p>
        </p:txBody>
      </p:sp>
      <p:sp>
        <p:nvSpPr>
          <p:cNvPr id="4" name="Date Placeholder 3"/>
          <p:cNvSpPr>
            <a:spLocks noGrp="1"/>
          </p:cNvSpPr>
          <p:nvPr>
            <p:ph type="dt" sz="half" idx="10"/>
          </p:nvPr>
        </p:nvSpPr>
        <p:spPr/>
        <p:txBody>
          <a:bodyPr/>
          <a:lstStyle/>
          <a:p>
            <a:r>
              <a:rPr lang="en-US" smtClean="0"/>
              <a:t>Mobicom 2011</a:t>
            </a:r>
            <a:endParaRPr lang="en-US" dirty="0"/>
          </a:p>
        </p:txBody>
      </p:sp>
      <p:sp>
        <p:nvSpPr>
          <p:cNvPr id="5" name="Footer Placeholder 4"/>
          <p:cNvSpPr>
            <a:spLocks noGrp="1"/>
          </p:cNvSpPr>
          <p:nvPr>
            <p:ph type="ftr" sz="quarter" idx="11"/>
          </p:nvPr>
        </p:nvSpPr>
        <p:spPr/>
        <p:txBody>
          <a:bodyPr/>
          <a:lstStyle/>
          <a:p>
            <a:r>
              <a:rPr lang="en-US" dirty="0" smtClean="0"/>
              <a:t>C Peng (UCLA)</a:t>
            </a:r>
            <a:endParaRPr lang="en-US" dirty="0"/>
          </a:p>
        </p:txBody>
      </p:sp>
      <p:sp>
        <p:nvSpPr>
          <p:cNvPr id="6" name="Slide Number Placeholder 5"/>
          <p:cNvSpPr>
            <a:spLocks noGrp="1"/>
          </p:cNvSpPr>
          <p:nvPr>
            <p:ph type="sldNum" sz="quarter" idx="12"/>
          </p:nvPr>
        </p:nvSpPr>
        <p:spPr/>
        <p:txBody>
          <a:bodyPr/>
          <a:lstStyle/>
          <a:p>
            <a:fld id="{EA7C8D44-3667-46F6-9772-CC52308E2A7F}" type="slidenum">
              <a:rPr lang="en-US" smtClean="0"/>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Solution III: Smooth Switches</a:t>
            </a:r>
            <a:endParaRPr lang="en-US" dirty="0"/>
          </a:p>
        </p:txBody>
      </p:sp>
      <p:sp>
        <p:nvSpPr>
          <p:cNvPr id="3" name="Content Placeholder 2"/>
          <p:cNvSpPr>
            <a:spLocks noGrp="1"/>
          </p:cNvSpPr>
          <p:nvPr>
            <p:ph sz="quarter" idx="1"/>
          </p:nvPr>
        </p:nvSpPr>
        <p:spPr/>
        <p:txBody>
          <a:bodyPr>
            <a:normAutofit/>
          </a:bodyPr>
          <a:lstStyle/>
          <a:p>
            <a:r>
              <a:rPr lang="en-US" sz="2800" dirty="0" smtClean="0"/>
              <a:t>Monotonically increasing ON from idle </a:t>
            </a:r>
            <a:r>
              <a:rPr lang="en-US" sz="2800" dirty="0" smtClean="0">
                <a:sym typeface="Wingdings" pitchFamily="2" charset="2"/>
              </a:rPr>
              <a:t> peak</a:t>
            </a:r>
          </a:p>
          <a:p>
            <a:r>
              <a:rPr lang="en-US" sz="2800" dirty="0" smtClean="0">
                <a:sym typeface="Wingdings" pitchFamily="2" charset="2"/>
              </a:rPr>
              <a:t>Monotonic OFF from peak  idle</a:t>
            </a:r>
            <a:endParaRPr lang="en-US" sz="2800" dirty="0" smtClean="0"/>
          </a:p>
          <a:p>
            <a:pPr lvl="1"/>
            <a:endParaRPr lang="en-US" sz="2400" dirty="0" smtClean="0"/>
          </a:p>
          <a:p>
            <a:pPr lvl="1"/>
            <a:endParaRPr lang="en-US" sz="2400" dirty="0" smtClean="0"/>
          </a:p>
          <a:p>
            <a:pPr lvl="1"/>
            <a:endParaRPr lang="en-US" dirty="0" smtClean="0"/>
          </a:p>
          <a:p>
            <a:pPr>
              <a:buNone/>
            </a:pPr>
            <a:endParaRPr lang="en-US" dirty="0"/>
          </a:p>
        </p:txBody>
      </p:sp>
      <p:grpSp>
        <p:nvGrpSpPr>
          <p:cNvPr id="6" name="Group 5"/>
          <p:cNvGrpSpPr/>
          <p:nvPr/>
        </p:nvGrpSpPr>
        <p:grpSpPr>
          <a:xfrm>
            <a:off x="1905000" y="2970796"/>
            <a:ext cx="5410200" cy="2241786"/>
            <a:chOff x="3581400" y="3341131"/>
            <a:chExt cx="1447800" cy="914636"/>
          </a:xfrm>
        </p:grpSpPr>
        <p:sp>
          <p:nvSpPr>
            <p:cNvPr id="7" name="Freeform 6"/>
            <p:cNvSpPr/>
            <p:nvPr/>
          </p:nvSpPr>
          <p:spPr>
            <a:xfrm>
              <a:off x="3644899" y="3429000"/>
              <a:ext cx="1155700" cy="826767"/>
            </a:xfrm>
            <a:custGeom>
              <a:avLst/>
              <a:gdLst>
                <a:gd name="connsiteX0" fmla="*/ 0 w 1155700"/>
                <a:gd name="connsiteY0" fmla="*/ 718440 h 826767"/>
                <a:gd name="connsiteX1" fmla="*/ 12700 w 1155700"/>
                <a:gd name="connsiteY1" fmla="*/ 743840 h 826767"/>
                <a:gd name="connsiteX2" fmla="*/ 50800 w 1155700"/>
                <a:gd name="connsiteY2" fmla="*/ 781940 h 826767"/>
                <a:gd name="connsiteX3" fmla="*/ 69850 w 1155700"/>
                <a:gd name="connsiteY3" fmla="*/ 800990 h 826767"/>
                <a:gd name="connsiteX4" fmla="*/ 101600 w 1155700"/>
                <a:gd name="connsiteY4" fmla="*/ 826390 h 826767"/>
                <a:gd name="connsiteX5" fmla="*/ 165100 w 1155700"/>
                <a:gd name="connsiteY5" fmla="*/ 820040 h 826767"/>
                <a:gd name="connsiteX6" fmla="*/ 177800 w 1155700"/>
                <a:gd name="connsiteY6" fmla="*/ 800990 h 826767"/>
                <a:gd name="connsiteX7" fmla="*/ 190500 w 1155700"/>
                <a:gd name="connsiteY7" fmla="*/ 762890 h 826767"/>
                <a:gd name="connsiteX8" fmla="*/ 196850 w 1155700"/>
                <a:gd name="connsiteY8" fmla="*/ 743840 h 826767"/>
                <a:gd name="connsiteX9" fmla="*/ 203200 w 1155700"/>
                <a:gd name="connsiteY9" fmla="*/ 680340 h 826767"/>
                <a:gd name="connsiteX10" fmla="*/ 209550 w 1155700"/>
                <a:gd name="connsiteY10" fmla="*/ 661290 h 826767"/>
                <a:gd name="connsiteX11" fmla="*/ 215900 w 1155700"/>
                <a:gd name="connsiteY11" fmla="*/ 629540 h 826767"/>
                <a:gd name="connsiteX12" fmla="*/ 241300 w 1155700"/>
                <a:gd name="connsiteY12" fmla="*/ 591440 h 826767"/>
                <a:gd name="connsiteX13" fmla="*/ 266700 w 1155700"/>
                <a:gd name="connsiteY13" fmla="*/ 534290 h 826767"/>
                <a:gd name="connsiteX14" fmla="*/ 285750 w 1155700"/>
                <a:gd name="connsiteY14" fmla="*/ 521590 h 826767"/>
                <a:gd name="connsiteX15" fmla="*/ 292100 w 1155700"/>
                <a:gd name="connsiteY15" fmla="*/ 502540 h 826767"/>
                <a:gd name="connsiteX16" fmla="*/ 304800 w 1155700"/>
                <a:gd name="connsiteY16" fmla="*/ 369190 h 826767"/>
                <a:gd name="connsiteX17" fmla="*/ 317500 w 1155700"/>
                <a:gd name="connsiteY17" fmla="*/ 324740 h 826767"/>
                <a:gd name="connsiteX18" fmla="*/ 336550 w 1155700"/>
                <a:gd name="connsiteY18" fmla="*/ 318390 h 826767"/>
                <a:gd name="connsiteX19" fmla="*/ 342900 w 1155700"/>
                <a:gd name="connsiteY19" fmla="*/ 299340 h 826767"/>
                <a:gd name="connsiteX20" fmla="*/ 361950 w 1155700"/>
                <a:gd name="connsiteY20" fmla="*/ 292990 h 826767"/>
                <a:gd name="connsiteX21" fmla="*/ 368300 w 1155700"/>
                <a:gd name="connsiteY21" fmla="*/ 267590 h 826767"/>
                <a:gd name="connsiteX22" fmla="*/ 387350 w 1155700"/>
                <a:gd name="connsiteY22" fmla="*/ 261240 h 826767"/>
                <a:gd name="connsiteX23" fmla="*/ 406400 w 1155700"/>
                <a:gd name="connsiteY23" fmla="*/ 248540 h 826767"/>
                <a:gd name="connsiteX24" fmla="*/ 431800 w 1155700"/>
                <a:gd name="connsiteY24" fmla="*/ 204090 h 826767"/>
                <a:gd name="connsiteX25" fmla="*/ 450850 w 1155700"/>
                <a:gd name="connsiteY25" fmla="*/ 197740 h 826767"/>
                <a:gd name="connsiteX26" fmla="*/ 476250 w 1155700"/>
                <a:gd name="connsiteY26" fmla="*/ 153290 h 826767"/>
                <a:gd name="connsiteX27" fmla="*/ 501650 w 1155700"/>
                <a:gd name="connsiteY27" fmla="*/ 140590 h 826767"/>
                <a:gd name="connsiteX28" fmla="*/ 539750 w 1155700"/>
                <a:gd name="connsiteY28" fmla="*/ 108840 h 826767"/>
                <a:gd name="connsiteX29" fmla="*/ 692150 w 1155700"/>
                <a:gd name="connsiteY29" fmla="*/ 83440 h 826767"/>
                <a:gd name="connsiteX30" fmla="*/ 742950 w 1155700"/>
                <a:gd name="connsiteY30" fmla="*/ 51690 h 826767"/>
                <a:gd name="connsiteX31" fmla="*/ 768350 w 1155700"/>
                <a:gd name="connsiteY31" fmla="*/ 38990 h 826767"/>
                <a:gd name="connsiteX32" fmla="*/ 787400 w 1155700"/>
                <a:gd name="connsiteY32" fmla="*/ 26290 h 826767"/>
                <a:gd name="connsiteX33" fmla="*/ 825500 w 1155700"/>
                <a:gd name="connsiteY33" fmla="*/ 7240 h 826767"/>
                <a:gd name="connsiteX34" fmla="*/ 869950 w 1155700"/>
                <a:gd name="connsiteY34" fmla="*/ 13590 h 826767"/>
                <a:gd name="connsiteX35" fmla="*/ 908050 w 1155700"/>
                <a:gd name="connsiteY35" fmla="*/ 38990 h 826767"/>
                <a:gd name="connsiteX36" fmla="*/ 927100 w 1155700"/>
                <a:gd name="connsiteY36" fmla="*/ 45340 h 826767"/>
                <a:gd name="connsiteX37" fmla="*/ 952500 w 1155700"/>
                <a:gd name="connsiteY37" fmla="*/ 89790 h 826767"/>
                <a:gd name="connsiteX38" fmla="*/ 971550 w 1155700"/>
                <a:gd name="connsiteY38" fmla="*/ 102490 h 826767"/>
                <a:gd name="connsiteX39" fmla="*/ 984250 w 1155700"/>
                <a:gd name="connsiteY39" fmla="*/ 127890 h 826767"/>
                <a:gd name="connsiteX40" fmla="*/ 996950 w 1155700"/>
                <a:gd name="connsiteY40" fmla="*/ 185040 h 826767"/>
                <a:gd name="connsiteX41" fmla="*/ 1003300 w 1155700"/>
                <a:gd name="connsiteY41" fmla="*/ 216790 h 826767"/>
                <a:gd name="connsiteX42" fmla="*/ 1009650 w 1155700"/>
                <a:gd name="connsiteY42" fmla="*/ 273940 h 826767"/>
                <a:gd name="connsiteX43" fmla="*/ 1035050 w 1155700"/>
                <a:gd name="connsiteY43" fmla="*/ 331090 h 826767"/>
                <a:gd name="connsiteX44" fmla="*/ 1047750 w 1155700"/>
                <a:gd name="connsiteY44" fmla="*/ 369190 h 826767"/>
                <a:gd name="connsiteX45" fmla="*/ 1054100 w 1155700"/>
                <a:gd name="connsiteY45" fmla="*/ 413640 h 826767"/>
                <a:gd name="connsiteX46" fmla="*/ 1079500 w 1155700"/>
                <a:gd name="connsiteY46" fmla="*/ 477140 h 826767"/>
                <a:gd name="connsiteX47" fmla="*/ 1092200 w 1155700"/>
                <a:gd name="connsiteY47" fmla="*/ 521590 h 826767"/>
                <a:gd name="connsiteX48" fmla="*/ 1104900 w 1155700"/>
                <a:gd name="connsiteY48" fmla="*/ 540640 h 826767"/>
                <a:gd name="connsiteX49" fmla="*/ 1111250 w 1155700"/>
                <a:gd name="connsiteY49" fmla="*/ 566040 h 826767"/>
                <a:gd name="connsiteX50" fmla="*/ 1123950 w 1155700"/>
                <a:gd name="connsiteY50" fmla="*/ 654940 h 826767"/>
                <a:gd name="connsiteX51" fmla="*/ 1136650 w 1155700"/>
                <a:gd name="connsiteY51" fmla="*/ 673990 h 826767"/>
                <a:gd name="connsiteX52" fmla="*/ 1155700 w 1155700"/>
                <a:gd name="connsiteY52" fmla="*/ 724790 h 826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55700" h="826767">
                  <a:moveTo>
                    <a:pt x="0" y="718440"/>
                  </a:moveTo>
                  <a:cubicBezTo>
                    <a:pt x="4233" y="726907"/>
                    <a:pt x="6787" y="736448"/>
                    <a:pt x="12700" y="743840"/>
                  </a:cubicBezTo>
                  <a:cubicBezTo>
                    <a:pt x="23920" y="757865"/>
                    <a:pt x="38100" y="769240"/>
                    <a:pt x="50800" y="781940"/>
                  </a:cubicBezTo>
                  <a:cubicBezTo>
                    <a:pt x="57150" y="788290"/>
                    <a:pt x="64869" y="793518"/>
                    <a:pt x="69850" y="800990"/>
                  </a:cubicBezTo>
                  <a:cubicBezTo>
                    <a:pt x="86263" y="825609"/>
                    <a:pt x="75310" y="817627"/>
                    <a:pt x="101600" y="826390"/>
                  </a:cubicBezTo>
                  <a:cubicBezTo>
                    <a:pt x="122767" y="824273"/>
                    <a:pt x="144919" y="826767"/>
                    <a:pt x="165100" y="820040"/>
                  </a:cubicBezTo>
                  <a:cubicBezTo>
                    <a:pt x="172340" y="817627"/>
                    <a:pt x="174700" y="807964"/>
                    <a:pt x="177800" y="800990"/>
                  </a:cubicBezTo>
                  <a:cubicBezTo>
                    <a:pt x="183237" y="788757"/>
                    <a:pt x="186267" y="775590"/>
                    <a:pt x="190500" y="762890"/>
                  </a:cubicBezTo>
                  <a:lnTo>
                    <a:pt x="196850" y="743840"/>
                  </a:lnTo>
                  <a:cubicBezTo>
                    <a:pt x="198967" y="722673"/>
                    <a:pt x="199965" y="701365"/>
                    <a:pt x="203200" y="680340"/>
                  </a:cubicBezTo>
                  <a:cubicBezTo>
                    <a:pt x="204218" y="673724"/>
                    <a:pt x="207927" y="667784"/>
                    <a:pt x="209550" y="661290"/>
                  </a:cubicBezTo>
                  <a:cubicBezTo>
                    <a:pt x="212168" y="650819"/>
                    <a:pt x="211434" y="639366"/>
                    <a:pt x="215900" y="629540"/>
                  </a:cubicBezTo>
                  <a:cubicBezTo>
                    <a:pt x="222216" y="615645"/>
                    <a:pt x="236473" y="605920"/>
                    <a:pt x="241300" y="591440"/>
                  </a:cubicBezTo>
                  <a:cubicBezTo>
                    <a:pt x="247588" y="572577"/>
                    <a:pt x="251606" y="549384"/>
                    <a:pt x="266700" y="534290"/>
                  </a:cubicBezTo>
                  <a:cubicBezTo>
                    <a:pt x="272096" y="528894"/>
                    <a:pt x="279400" y="525823"/>
                    <a:pt x="285750" y="521590"/>
                  </a:cubicBezTo>
                  <a:cubicBezTo>
                    <a:pt x="287867" y="515240"/>
                    <a:pt x="290648" y="509074"/>
                    <a:pt x="292100" y="502540"/>
                  </a:cubicBezTo>
                  <a:cubicBezTo>
                    <a:pt x="303414" y="451626"/>
                    <a:pt x="298253" y="431384"/>
                    <a:pt x="304800" y="369190"/>
                  </a:cubicBezTo>
                  <a:cubicBezTo>
                    <a:pt x="304819" y="369006"/>
                    <a:pt x="314491" y="327749"/>
                    <a:pt x="317500" y="324740"/>
                  </a:cubicBezTo>
                  <a:cubicBezTo>
                    <a:pt x="322233" y="320007"/>
                    <a:pt x="330200" y="320507"/>
                    <a:pt x="336550" y="318390"/>
                  </a:cubicBezTo>
                  <a:cubicBezTo>
                    <a:pt x="338667" y="312040"/>
                    <a:pt x="338167" y="304073"/>
                    <a:pt x="342900" y="299340"/>
                  </a:cubicBezTo>
                  <a:cubicBezTo>
                    <a:pt x="347633" y="294607"/>
                    <a:pt x="357769" y="298217"/>
                    <a:pt x="361950" y="292990"/>
                  </a:cubicBezTo>
                  <a:cubicBezTo>
                    <a:pt x="367402" y="286175"/>
                    <a:pt x="362848" y="274405"/>
                    <a:pt x="368300" y="267590"/>
                  </a:cubicBezTo>
                  <a:cubicBezTo>
                    <a:pt x="372481" y="262363"/>
                    <a:pt x="381363" y="264233"/>
                    <a:pt x="387350" y="261240"/>
                  </a:cubicBezTo>
                  <a:cubicBezTo>
                    <a:pt x="394176" y="257827"/>
                    <a:pt x="400050" y="252773"/>
                    <a:pt x="406400" y="248540"/>
                  </a:cubicBezTo>
                  <a:cubicBezTo>
                    <a:pt x="409525" y="242290"/>
                    <a:pt x="424320" y="210074"/>
                    <a:pt x="431800" y="204090"/>
                  </a:cubicBezTo>
                  <a:cubicBezTo>
                    <a:pt x="437027" y="199909"/>
                    <a:pt x="444500" y="199857"/>
                    <a:pt x="450850" y="197740"/>
                  </a:cubicBezTo>
                  <a:cubicBezTo>
                    <a:pt x="454240" y="190960"/>
                    <a:pt x="468557" y="159701"/>
                    <a:pt x="476250" y="153290"/>
                  </a:cubicBezTo>
                  <a:cubicBezTo>
                    <a:pt x="483522" y="147230"/>
                    <a:pt x="493947" y="146092"/>
                    <a:pt x="501650" y="140590"/>
                  </a:cubicBezTo>
                  <a:cubicBezTo>
                    <a:pt x="521841" y="126168"/>
                    <a:pt x="516845" y="118002"/>
                    <a:pt x="539750" y="108840"/>
                  </a:cubicBezTo>
                  <a:cubicBezTo>
                    <a:pt x="586945" y="89962"/>
                    <a:pt x="644353" y="89063"/>
                    <a:pt x="692150" y="83440"/>
                  </a:cubicBezTo>
                  <a:cubicBezTo>
                    <a:pt x="716584" y="46789"/>
                    <a:pt x="690053" y="78138"/>
                    <a:pt x="742950" y="51690"/>
                  </a:cubicBezTo>
                  <a:cubicBezTo>
                    <a:pt x="751417" y="47457"/>
                    <a:pt x="760131" y="43686"/>
                    <a:pt x="768350" y="38990"/>
                  </a:cubicBezTo>
                  <a:cubicBezTo>
                    <a:pt x="774976" y="35204"/>
                    <a:pt x="780574" y="29703"/>
                    <a:pt x="787400" y="26290"/>
                  </a:cubicBezTo>
                  <a:cubicBezTo>
                    <a:pt x="839980" y="0"/>
                    <a:pt x="770905" y="43636"/>
                    <a:pt x="825500" y="7240"/>
                  </a:cubicBezTo>
                  <a:cubicBezTo>
                    <a:pt x="840317" y="9357"/>
                    <a:pt x="855981" y="8217"/>
                    <a:pt x="869950" y="13590"/>
                  </a:cubicBezTo>
                  <a:cubicBezTo>
                    <a:pt x="884196" y="19069"/>
                    <a:pt x="893570" y="34163"/>
                    <a:pt x="908050" y="38990"/>
                  </a:cubicBezTo>
                  <a:lnTo>
                    <a:pt x="927100" y="45340"/>
                  </a:lnTo>
                  <a:cubicBezTo>
                    <a:pt x="932080" y="55301"/>
                    <a:pt x="943525" y="80815"/>
                    <a:pt x="952500" y="89790"/>
                  </a:cubicBezTo>
                  <a:cubicBezTo>
                    <a:pt x="957896" y="95186"/>
                    <a:pt x="965200" y="98257"/>
                    <a:pt x="971550" y="102490"/>
                  </a:cubicBezTo>
                  <a:cubicBezTo>
                    <a:pt x="975783" y="110957"/>
                    <a:pt x="980521" y="119189"/>
                    <a:pt x="984250" y="127890"/>
                  </a:cubicBezTo>
                  <a:cubicBezTo>
                    <a:pt x="993089" y="148514"/>
                    <a:pt x="992543" y="160804"/>
                    <a:pt x="996950" y="185040"/>
                  </a:cubicBezTo>
                  <a:cubicBezTo>
                    <a:pt x="998881" y="195659"/>
                    <a:pt x="1001774" y="206106"/>
                    <a:pt x="1003300" y="216790"/>
                  </a:cubicBezTo>
                  <a:cubicBezTo>
                    <a:pt x="1006011" y="235765"/>
                    <a:pt x="1005891" y="255145"/>
                    <a:pt x="1009650" y="273940"/>
                  </a:cubicBezTo>
                  <a:cubicBezTo>
                    <a:pt x="1023400" y="342689"/>
                    <a:pt x="1015702" y="287556"/>
                    <a:pt x="1035050" y="331090"/>
                  </a:cubicBezTo>
                  <a:cubicBezTo>
                    <a:pt x="1040487" y="343323"/>
                    <a:pt x="1047750" y="369190"/>
                    <a:pt x="1047750" y="369190"/>
                  </a:cubicBezTo>
                  <a:cubicBezTo>
                    <a:pt x="1049867" y="384007"/>
                    <a:pt x="1050735" y="399056"/>
                    <a:pt x="1054100" y="413640"/>
                  </a:cubicBezTo>
                  <a:cubicBezTo>
                    <a:pt x="1067810" y="473048"/>
                    <a:pt x="1062216" y="431049"/>
                    <a:pt x="1079500" y="477140"/>
                  </a:cubicBezTo>
                  <a:cubicBezTo>
                    <a:pt x="1085604" y="493416"/>
                    <a:pt x="1084524" y="506238"/>
                    <a:pt x="1092200" y="521590"/>
                  </a:cubicBezTo>
                  <a:cubicBezTo>
                    <a:pt x="1095613" y="528416"/>
                    <a:pt x="1100667" y="534290"/>
                    <a:pt x="1104900" y="540640"/>
                  </a:cubicBezTo>
                  <a:cubicBezTo>
                    <a:pt x="1107017" y="549107"/>
                    <a:pt x="1109923" y="557414"/>
                    <a:pt x="1111250" y="566040"/>
                  </a:cubicBezTo>
                  <a:cubicBezTo>
                    <a:pt x="1112783" y="576003"/>
                    <a:pt x="1117225" y="637006"/>
                    <a:pt x="1123950" y="654940"/>
                  </a:cubicBezTo>
                  <a:cubicBezTo>
                    <a:pt x="1126630" y="662086"/>
                    <a:pt x="1132417" y="667640"/>
                    <a:pt x="1136650" y="673990"/>
                  </a:cubicBezTo>
                  <a:cubicBezTo>
                    <a:pt x="1143669" y="723125"/>
                    <a:pt x="1129613" y="711747"/>
                    <a:pt x="1155700" y="724790"/>
                  </a:cubicBezTo>
                </a:path>
              </a:pathLst>
            </a:cu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8" name="Elbow Connector 7"/>
            <p:cNvCxnSpPr/>
            <p:nvPr/>
          </p:nvCxnSpPr>
          <p:spPr>
            <a:xfrm rot="5400000" flipH="1" flipV="1">
              <a:off x="3552547" y="3704948"/>
              <a:ext cx="362505" cy="152400"/>
            </a:xfrm>
            <a:prstGeom prst="bentConnector3">
              <a:avLst>
                <a:gd name="adj1" fmla="val -44592"/>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9" name="Elbow Connector 8"/>
            <p:cNvCxnSpPr/>
            <p:nvPr/>
          </p:nvCxnSpPr>
          <p:spPr>
            <a:xfrm>
              <a:off x="4343398" y="3341132"/>
              <a:ext cx="304801" cy="167481"/>
            </a:xfrm>
            <a:prstGeom prst="bentConnector3">
              <a:avLst>
                <a:gd name="adj1" fmla="val 875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0" name="Elbow Connector 9"/>
            <p:cNvCxnSpPr/>
            <p:nvPr/>
          </p:nvCxnSpPr>
          <p:spPr>
            <a:xfrm rot="10800000" flipV="1">
              <a:off x="3797300" y="3341131"/>
              <a:ext cx="546099" cy="258763"/>
            </a:xfrm>
            <a:prstGeom prst="bentConnector3">
              <a:avLst>
                <a:gd name="adj1" fmla="val 61628"/>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1" name="Elbow Connector 10"/>
            <p:cNvCxnSpPr/>
            <p:nvPr/>
          </p:nvCxnSpPr>
          <p:spPr>
            <a:xfrm>
              <a:off x="4648199" y="3506378"/>
              <a:ext cx="304800" cy="291953"/>
            </a:xfrm>
            <a:prstGeom prst="bentConnector3">
              <a:avLst>
                <a:gd name="adj1" fmla="val 500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2" name="Elbow Connector 11"/>
            <p:cNvCxnSpPr/>
            <p:nvPr/>
          </p:nvCxnSpPr>
          <p:spPr>
            <a:xfrm rot="10800000">
              <a:off x="3581400" y="3948908"/>
              <a:ext cx="76209" cy="1588"/>
            </a:xfrm>
            <a:prstGeom prst="bentConnector3">
              <a:avLst>
                <a:gd name="adj1" fmla="val 50000"/>
              </a:avLst>
            </a:prstGeom>
            <a:ln>
              <a:solidFill>
                <a:srgbClr val="FF0000"/>
              </a:solidFill>
            </a:ln>
          </p:spPr>
          <p:style>
            <a:lnRef idx="2">
              <a:schemeClr val="accent2"/>
            </a:lnRef>
            <a:fillRef idx="1">
              <a:schemeClr val="lt1"/>
            </a:fillRef>
            <a:effectRef idx="0">
              <a:schemeClr val="accent2"/>
            </a:effectRef>
            <a:fontRef idx="minor">
              <a:schemeClr val="dk1"/>
            </a:fontRef>
          </p:style>
        </p:cxnSp>
        <p:cxnSp>
          <p:nvCxnSpPr>
            <p:cNvPr id="13" name="Elbow Connector 12"/>
            <p:cNvCxnSpPr/>
            <p:nvPr/>
          </p:nvCxnSpPr>
          <p:spPr>
            <a:xfrm rot="16200000" flipV="1">
              <a:off x="4914901" y="3848102"/>
              <a:ext cx="152400" cy="76198"/>
            </a:xfrm>
            <a:prstGeom prst="bentConnector3">
              <a:avLst>
                <a:gd name="adj1" fmla="val -8333"/>
              </a:avLst>
            </a:prstGeom>
            <a:ln>
              <a:solidFill>
                <a:srgbClr val="FF0000"/>
              </a:solidFill>
            </a:ln>
          </p:spPr>
          <p:style>
            <a:lnRef idx="2">
              <a:schemeClr val="accent2"/>
            </a:lnRef>
            <a:fillRef idx="1">
              <a:schemeClr val="lt1"/>
            </a:fillRef>
            <a:effectRef idx="0">
              <a:schemeClr val="accent2"/>
            </a:effectRef>
            <a:fontRef idx="minor">
              <a:schemeClr val="dk1"/>
            </a:fontRef>
          </p:style>
        </p:cxnSp>
      </p:grpSp>
      <p:cxnSp>
        <p:nvCxnSpPr>
          <p:cNvPr id="47" name="Straight Connector 46"/>
          <p:cNvCxnSpPr/>
          <p:nvPr/>
        </p:nvCxnSpPr>
        <p:spPr>
          <a:xfrm rot="16200000" flipH="1">
            <a:off x="5876748" y="3246093"/>
            <a:ext cx="1757962" cy="1423742"/>
          </a:xfrm>
          <a:prstGeom prst="line">
            <a:avLst/>
          </a:prstGeom>
          <a:ln w="57150" cap="flat" cmpd="sng" algn="ctr">
            <a:solidFill>
              <a:schemeClr val="tx1"/>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sp>
        <p:nvSpPr>
          <p:cNvPr id="31" name="Date Placeholder 30"/>
          <p:cNvSpPr>
            <a:spLocks noGrp="1"/>
          </p:cNvSpPr>
          <p:nvPr>
            <p:ph type="dt" sz="half" idx="10"/>
          </p:nvPr>
        </p:nvSpPr>
        <p:spPr/>
        <p:txBody>
          <a:bodyPr/>
          <a:lstStyle/>
          <a:p>
            <a:r>
              <a:rPr lang="en-US" smtClean="0"/>
              <a:t>Mobicom 2011</a:t>
            </a:r>
            <a:endParaRPr lang="en-US" dirty="0"/>
          </a:p>
        </p:txBody>
      </p:sp>
      <p:sp>
        <p:nvSpPr>
          <p:cNvPr id="34" name="Slide Number Placeholder 33"/>
          <p:cNvSpPr>
            <a:spLocks noGrp="1"/>
          </p:cNvSpPr>
          <p:nvPr>
            <p:ph type="sldNum" sz="quarter" idx="12"/>
          </p:nvPr>
        </p:nvSpPr>
        <p:spPr/>
        <p:txBody>
          <a:bodyPr/>
          <a:lstStyle/>
          <a:p>
            <a:fld id="{EA7C8D44-3667-46F6-9772-CC52308E2A7F}" type="slidenum">
              <a:rPr lang="en-US" smtClean="0"/>
              <a:pPr/>
              <a:t>21</a:t>
            </a:fld>
            <a:endParaRPr lang="en-US"/>
          </a:p>
        </p:txBody>
      </p:sp>
      <p:sp>
        <p:nvSpPr>
          <p:cNvPr id="36" name="Footer Placeholder 35"/>
          <p:cNvSpPr>
            <a:spLocks noGrp="1"/>
          </p:cNvSpPr>
          <p:nvPr>
            <p:ph type="ftr" sz="quarter" idx="11"/>
          </p:nvPr>
        </p:nvSpPr>
        <p:spPr/>
        <p:txBody>
          <a:bodyPr/>
          <a:lstStyle/>
          <a:p>
            <a:r>
              <a:rPr lang="en-US" smtClean="0"/>
              <a:t>C Peng (UCLA)</a:t>
            </a:r>
            <a:endParaRPr lang="en-US" dirty="0"/>
          </a:p>
        </p:txBody>
      </p:sp>
      <p:grpSp>
        <p:nvGrpSpPr>
          <p:cNvPr id="38" name="Group 37"/>
          <p:cNvGrpSpPr/>
          <p:nvPr/>
        </p:nvGrpSpPr>
        <p:grpSpPr>
          <a:xfrm>
            <a:off x="3352800" y="2057400"/>
            <a:ext cx="3715380" cy="945382"/>
            <a:chOff x="3352800" y="2362200"/>
            <a:chExt cx="3715380" cy="945382"/>
          </a:xfrm>
        </p:grpSpPr>
        <p:grpSp>
          <p:nvGrpSpPr>
            <p:cNvPr id="22" name="Group 21"/>
            <p:cNvGrpSpPr/>
            <p:nvPr/>
          </p:nvGrpSpPr>
          <p:grpSpPr>
            <a:xfrm>
              <a:off x="3352800" y="2895600"/>
              <a:ext cx="2900363" cy="411982"/>
              <a:chOff x="6649448" y="3765550"/>
              <a:chExt cx="2900363" cy="411982"/>
            </a:xfrm>
          </p:grpSpPr>
          <p:graphicFrame>
            <p:nvGraphicFramePr>
              <p:cNvPr id="14" name="Object 13"/>
              <p:cNvGraphicFramePr>
                <a:graphicFrameLocks noChangeAspect="1"/>
              </p:cNvGraphicFramePr>
              <p:nvPr/>
            </p:nvGraphicFramePr>
            <p:xfrm>
              <a:off x="6984411" y="3765550"/>
              <a:ext cx="2565400" cy="330200"/>
            </p:xfrm>
            <a:graphic>
              <a:graphicData uri="http://schemas.openxmlformats.org/presentationml/2006/ole">
                <p:oleObj spid="_x0000_s99330" name="Equation" r:id="rId4" imgW="7315200" imgH="939800" progId="Equation.3">
                  <p:embed/>
                </p:oleObj>
              </a:graphicData>
            </a:graphic>
          </p:graphicFrame>
          <p:sp>
            <p:nvSpPr>
              <p:cNvPr id="21" name="Up Arrow 20"/>
              <p:cNvSpPr/>
              <p:nvPr/>
            </p:nvSpPr>
            <p:spPr>
              <a:xfrm>
                <a:off x="6649448" y="3765550"/>
                <a:ext cx="284753" cy="411982"/>
              </a:xfrm>
              <a:prstGeom prst="upArrow">
                <a:avLst>
                  <a:gd name="adj1" fmla="val 23148"/>
                  <a:gd name="adj2" fmla="val 61574"/>
                </a:avLst>
              </a:prstGeom>
              <a:noFill/>
              <a:ln>
                <a:solidFill>
                  <a:schemeClr val="tx1"/>
                </a:solidFill>
              </a:ln>
            </p:spPr>
            <p:style>
              <a:lnRef idx="1">
                <a:schemeClr val="accent1"/>
              </a:lnRef>
              <a:fillRef idx="3">
                <a:schemeClr val="accent1"/>
              </a:fillRef>
              <a:effectRef idx="2">
                <a:schemeClr val="accent1"/>
              </a:effectRef>
              <a:fontRef idx="minor">
                <a:schemeClr val="lt1"/>
              </a:fontRef>
            </p:style>
          </p:sp>
        </p:grpSp>
        <p:sp>
          <p:nvSpPr>
            <p:cNvPr id="37" name="TextBox 36"/>
            <p:cNvSpPr txBox="1"/>
            <p:nvPr/>
          </p:nvSpPr>
          <p:spPr>
            <a:xfrm>
              <a:off x="3352800" y="2362200"/>
              <a:ext cx="3715380" cy="461665"/>
            </a:xfrm>
            <a:prstGeom prst="rect">
              <a:avLst/>
            </a:prstGeom>
            <a:noFill/>
          </p:spPr>
          <p:txBody>
            <a:bodyPr wrap="none" rtlCol="0">
              <a:spAutoFit/>
            </a:bodyPr>
            <a:lstStyle/>
            <a:p>
              <a:r>
                <a:rPr lang="en-US" sz="2400" dirty="0" smtClean="0">
                  <a:solidFill>
                    <a:srgbClr val="FF0000"/>
                  </a:solidFill>
                </a:rPr>
                <a:t>1) Find </a:t>
              </a:r>
              <a:r>
                <a:rPr lang="en-US" sz="2400" dirty="0" err="1" smtClean="0">
                  <a:solidFill>
                    <a:srgbClr val="FF0000"/>
                  </a:solidFill>
                </a:rPr>
                <a:t>Smax</a:t>
              </a:r>
              <a:r>
                <a:rPr lang="en-US" sz="2400" dirty="0" smtClean="0">
                  <a:solidFill>
                    <a:srgbClr val="FF0000"/>
                  </a:solidFill>
                </a:rPr>
                <a:t> for peak hours</a:t>
              </a:r>
              <a:endParaRPr lang="en-US" sz="2400" dirty="0">
                <a:solidFill>
                  <a:srgbClr val="FF0000"/>
                </a:solidFill>
              </a:endParaRPr>
            </a:p>
          </p:txBody>
        </p:sp>
      </p:grpSp>
      <p:grpSp>
        <p:nvGrpSpPr>
          <p:cNvPr id="42" name="Group 41"/>
          <p:cNvGrpSpPr/>
          <p:nvPr/>
        </p:nvGrpSpPr>
        <p:grpSpPr>
          <a:xfrm>
            <a:off x="2590800" y="4836108"/>
            <a:ext cx="5808523" cy="883357"/>
            <a:chOff x="2590800" y="5140908"/>
            <a:chExt cx="5808523" cy="883357"/>
          </a:xfrm>
        </p:grpSpPr>
        <p:grpSp>
          <p:nvGrpSpPr>
            <p:cNvPr id="25" name="Group 24"/>
            <p:cNvGrpSpPr/>
            <p:nvPr/>
          </p:nvGrpSpPr>
          <p:grpSpPr>
            <a:xfrm>
              <a:off x="2590800" y="5140908"/>
              <a:ext cx="2101176" cy="452674"/>
              <a:chOff x="2775624" y="5637965"/>
              <a:chExt cx="2101176" cy="452674"/>
            </a:xfrm>
          </p:grpSpPr>
          <p:graphicFrame>
            <p:nvGraphicFramePr>
              <p:cNvPr id="23" name="Object 22"/>
              <p:cNvGraphicFramePr>
                <a:graphicFrameLocks noChangeAspect="1"/>
              </p:cNvGraphicFramePr>
              <p:nvPr/>
            </p:nvGraphicFramePr>
            <p:xfrm>
              <a:off x="3124200" y="5715000"/>
              <a:ext cx="1752600" cy="330200"/>
            </p:xfrm>
            <a:graphic>
              <a:graphicData uri="http://schemas.openxmlformats.org/presentationml/2006/ole">
                <p:oleObj spid="_x0000_s99331" name="Equation" r:id="rId5" imgW="7315200" imgH="1384300" progId="Equation.3">
                  <p:embed/>
                </p:oleObj>
              </a:graphicData>
            </a:graphic>
          </p:graphicFrame>
          <p:sp>
            <p:nvSpPr>
              <p:cNvPr id="24" name="Up Arrow 23"/>
              <p:cNvSpPr/>
              <p:nvPr/>
            </p:nvSpPr>
            <p:spPr>
              <a:xfrm rot="19415225" flipV="1">
                <a:off x="2775624" y="5637965"/>
                <a:ext cx="409079" cy="452674"/>
              </a:xfrm>
              <a:prstGeom prst="upArrow">
                <a:avLst>
                  <a:gd name="adj1" fmla="val 23148"/>
                  <a:gd name="adj2" fmla="val 61574"/>
                </a:avLst>
              </a:prstGeom>
              <a:noFill/>
              <a:ln>
                <a:solidFill>
                  <a:schemeClr val="tx1"/>
                </a:solidFill>
              </a:ln>
            </p:spPr>
            <p:style>
              <a:lnRef idx="1">
                <a:schemeClr val="accent1"/>
              </a:lnRef>
              <a:fillRef idx="3">
                <a:schemeClr val="accent1"/>
              </a:fillRef>
              <a:effectRef idx="2">
                <a:schemeClr val="accent1"/>
              </a:effectRef>
              <a:fontRef idx="minor">
                <a:schemeClr val="lt1"/>
              </a:fontRef>
            </p:style>
          </p:sp>
        </p:grpSp>
        <p:sp>
          <p:nvSpPr>
            <p:cNvPr id="41" name="TextBox 40"/>
            <p:cNvSpPr txBox="1"/>
            <p:nvPr/>
          </p:nvSpPr>
          <p:spPr>
            <a:xfrm>
              <a:off x="2819400" y="5562600"/>
              <a:ext cx="5579923" cy="461665"/>
            </a:xfrm>
            <a:prstGeom prst="rect">
              <a:avLst/>
            </a:prstGeom>
            <a:noFill/>
          </p:spPr>
          <p:txBody>
            <a:bodyPr wrap="none" rtlCol="0">
              <a:spAutoFit/>
            </a:bodyPr>
            <a:lstStyle/>
            <a:p>
              <a:r>
                <a:rPr lang="en-US" sz="2400" dirty="0" smtClean="0">
                  <a:solidFill>
                    <a:srgbClr val="FF0000"/>
                  </a:solidFill>
                </a:rPr>
                <a:t>2) Find </a:t>
              </a:r>
              <a:r>
                <a:rPr lang="en-US" sz="2400" dirty="0" err="1" smtClean="0">
                  <a:solidFill>
                    <a:srgbClr val="FF0000"/>
                  </a:solidFill>
                </a:rPr>
                <a:t>Smin</a:t>
              </a:r>
              <a:r>
                <a:rPr lang="en-US" sz="2400" dirty="0" smtClean="0">
                  <a:solidFill>
                    <a:srgbClr val="FF0000"/>
                  </a:solidFill>
                </a:rPr>
                <a:t> for idle hours (</a:t>
              </a:r>
              <a:r>
                <a:rPr lang="en-US" sz="2400" dirty="0" err="1" smtClean="0">
                  <a:solidFill>
                    <a:srgbClr val="FF0000"/>
                  </a:solidFill>
                </a:rPr>
                <a:t>Smin</a:t>
              </a:r>
              <a:r>
                <a:rPr lang="en-US" sz="2400" dirty="0" smtClean="0">
                  <a:solidFill>
                    <a:srgbClr val="FF0000"/>
                  </a:solidFill>
                </a:rPr>
                <a:t> ≤ </a:t>
              </a:r>
              <a:r>
                <a:rPr lang="en-US" sz="2400" dirty="0" err="1" smtClean="0">
                  <a:solidFill>
                    <a:srgbClr val="FF0000"/>
                  </a:solidFill>
                </a:rPr>
                <a:t>Smax</a:t>
              </a:r>
              <a:r>
                <a:rPr lang="en-US" sz="2400" dirty="0" smtClean="0">
                  <a:solidFill>
                    <a:srgbClr val="FF0000"/>
                  </a:solidFill>
                </a:rPr>
                <a:t>)</a:t>
              </a:r>
              <a:endParaRPr lang="en-US" sz="2400" dirty="0">
                <a:solidFill>
                  <a:srgbClr val="FF0000"/>
                </a:solidFill>
              </a:endParaRPr>
            </a:p>
          </p:txBody>
        </p:sp>
      </p:grpSp>
      <p:grpSp>
        <p:nvGrpSpPr>
          <p:cNvPr id="48" name="Group 47"/>
          <p:cNvGrpSpPr/>
          <p:nvPr/>
        </p:nvGrpSpPr>
        <p:grpSpPr>
          <a:xfrm>
            <a:off x="152400" y="3109963"/>
            <a:ext cx="5486400" cy="1645419"/>
            <a:chOff x="-1371600" y="3414763"/>
            <a:chExt cx="5486400" cy="1645419"/>
          </a:xfrm>
        </p:grpSpPr>
        <p:grpSp>
          <p:nvGrpSpPr>
            <p:cNvPr id="35" name="Group 34"/>
            <p:cNvGrpSpPr/>
            <p:nvPr/>
          </p:nvGrpSpPr>
          <p:grpSpPr>
            <a:xfrm>
              <a:off x="-1295400" y="3414763"/>
              <a:ext cx="5410200" cy="1645419"/>
              <a:chOff x="7924800" y="2539999"/>
              <a:chExt cx="5410200" cy="1645419"/>
            </a:xfrm>
          </p:grpSpPr>
          <p:grpSp>
            <p:nvGrpSpPr>
              <p:cNvPr id="46" name="Group 45"/>
              <p:cNvGrpSpPr/>
              <p:nvPr/>
            </p:nvGrpSpPr>
            <p:grpSpPr>
              <a:xfrm>
                <a:off x="7924800" y="2539999"/>
                <a:ext cx="5283200" cy="1645419"/>
                <a:chOff x="3887661" y="3825490"/>
                <a:chExt cx="5283200" cy="1645419"/>
              </a:xfrm>
            </p:grpSpPr>
            <p:grpSp>
              <p:nvGrpSpPr>
                <p:cNvPr id="39" name="Group 38"/>
                <p:cNvGrpSpPr/>
                <p:nvPr/>
              </p:nvGrpSpPr>
              <p:grpSpPr>
                <a:xfrm>
                  <a:off x="3887661" y="4327089"/>
                  <a:ext cx="5283200" cy="793801"/>
                  <a:chOff x="3680582" y="4732112"/>
                  <a:chExt cx="5283200" cy="793801"/>
                </a:xfrm>
              </p:grpSpPr>
              <p:graphicFrame>
                <p:nvGraphicFramePr>
                  <p:cNvPr id="26" name="Object 25"/>
                  <p:cNvGraphicFramePr>
                    <a:graphicFrameLocks noChangeAspect="1"/>
                  </p:cNvGraphicFramePr>
                  <p:nvPr/>
                </p:nvGraphicFramePr>
                <p:xfrm>
                  <a:off x="3680582" y="4732112"/>
                  <a:ext cx="2483183" cy="350838"/>
                </p:xfrm>
                <a:graphic>
                  <a:graphicData uri="http://schemas.openxmlformats.org/presentationml/2006/ole">
                    <p:oleObj spid="_x0000_s99332" name="Equation" r:id="rId6" imgW="7315200" imgH="952500" progId="Equation.3">
                      <p:embed/>
                    </p:oleObj>
                  </a:graphicData>
                </a:graphic>
              </p:graphicFrame>
              <p:graphicFrame>
                <p:nvGraphicFramePr>
                  <p:cNvPr id="99333" name="Object 5"/>
                  <p:cNvGraphicFramePr>
                    <a:graphicFrameLocks noChangeAspect="1"/>
                  </p:cNvGraphicFramePr>
                  <p:nvPr/>
                </p:nvGraphicFramePr>
                <p:xfrm>
                  <a:off x="6880982" y="4738513"/>
                  <a:ext cx="2082800" cy="330200"/>
                </p:xfrm>
                <a:graphic>
                  <a:graphicData uri="http://schemas.openxmlformats.org/presentationml/2006/ole">
                    <p:oleObj spid="_x0000_s99333" name="Equation" r:id="rId7" imgW="7315200" imgH="1155700" progId="Equation.3">
                      <p:embed/>
                    </p:oleObj>
                  </a:graphicData>
                </a:graphic>
              </p:graphicFrame>
              <p:graphicFrame>
                <p:nvGraphicFramePr>
                  <p:cNvPr id="99334" name="Object 6"/>
                  <p:cNvGraphicFramePr>
                    <a:graphicFrameLocks noChangeAspect="1"/>
                  </p:cNvGraphicFramePr>
                  <p:nvPr/>
                </p:nvGraphicFramePr>
                <p:xfrm>
                  <a:off x="6880982" y="5195713"/>
                  <a:ext cx="1828800" cy="330200"/>
                </p:xfrm>
                <a:graphic>
                  <a:graphicData uri="http://schemas.openxmlformats.org/presentationml/2006/ole">
                    <p:oleObj spid="_x0000_s99334" name="Equation" r:id="rId8" imgW="7315200" imgH="1320800" progId="Equation.3">
                      <p:embed/>
                    </p:oleObj>
                  </a:graphicData>
                </a:graphic>
              </p:graphicFrame>
            </p:grpSp>
            <p:cxnSp>
              <p:nvCxnSpPr>
                <p:cNvPr id="40" name="Straight Connector 39"/>
                <p:cNvCxnSpPr/>
                <p:nvPr/>
              </p:nvCxnSpPr>
              <p:spPr>
                <a:xfrm rot="5400000" flipH="1" flipV="1">
                  <a:off x="6012272" y="4366418"/>
                  <a:ext cx="1645419" cy="563563"/>
                </a:xfrm>
                <a:prstGeom prst="line">
                  <a:avLst/>
                </a:prstGeom>
                <a:ln w="57150" cap="flat" cmpd="sng" algn="ctr">
                  <a:solidFill>
                    <a:schemeClr val="tx1"/>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grpSp>
          <p:sp>
            <p:nvSpPr>
              <p:cNvPr id="32" name="Rectangle 31"/>
              <p:cNvSpPr/>
              <p:nvPr/>
            </p:nvSpPr>
            <p:spPr>
              <a:xfrm>
                <a:off x="12039600" y="2913150"/>
                <a:ext cx="618729" cy="707886"/>
              </a:xfrm>
              <a:prstGeom prst="rect">
                <a:avLst/>
              </a:prstGeom>
            </p:spPr>
            <p:txBody>
              <a:bodyPr wrap="square">
                <a:spAutoFit/>
              </a:bodyPr>
              <a:lstStyle/>
              <a:p>
                <a:r>
                  <a:rPr lang="en-US" sz="4000" dirty="0" smtClean="0">
                    <a:solidFill>
                      <a:srgbClr val="FF0000"/>
                    </a:solidFill>
                    <a:latin typeface="Zapf Dingbats"/>
                    <a:ea typeface="Zapf Dingbats"/>
                    <a:cs typeface="Zapf Dingbats"/>
                  </a:rPr>
                  <a:t>✔</a:t>
                </a:r>
                <a:endParaRPr lang="en-US" sz="4000" dirty="0">
                  <a:solidFill>
                    <a:srgbClr val="FF0000"/>
                  </a:solidFill>
                </a:endParaRPr>
              </a:p>
            </p:txBody>
          </p:sp>
          <p:sp>
            <p:nvSpPr>
              <p:cNvPr id="33" name="Rectangle 32"/>
              <p:cNvSpPr/>
              <p:nvPr/>
            </p:nvSpPr>
            <p:spPr>
              <a:xfrm>
                <a:off x="12842557" y="3316236"/>
                <a:ext cx="492443" cy="707886"/>
              </a:xfrm>
              <a:prstGeom prst="rect">
                <a:avLst/>
              </a:prstGeom>
            </p:spPr>
            <p:txBody>
              <a:bodyPr wrap="none">
                <a:spAutoFit/>
              </a:bodyPr>
              <a:lstStyle/>
              <a:p>
                <a:r>
                  <a:rPr lang="en-US" sz="4000" b="1" dirty="0" smtClean="0">
                    <a:solidFill>
                      <a:srgbClr val="FF0000"/>
                    </a:solidFill>
                    <a:latin typeface="Zapf Dingbats"/>
                    <a:ea typeface="Zapf Dingbats"/>
                    <a:cs typeface="Zapf Dingbats"/>
                  </a:rPr>
                  <a:t>✗</a:t>
                </a:r>
                <a:endParaRPr lang="en-US" sz="4000" b="1" dirty="0">
                  <a:solidFill>
                    <a:srgbClr val="FF0000"/>
                  </a:solidFill>
                </a:endParaRPr>
              </a:p>
            </p:txBody>
          </p:sp>
        </p:grpSp>
        <p:sp>
          <p:nvSpPr>
            <p:cNvPr id="45" name="TextBox 1"/>
            <p:cNvSpPr txBox="1"/>
            <p:nvPr/>
          </p:nvSpPr>
          <p:spPr>
            <a:xfrm>
              <a:off x="-1371600" y="3424535"/>
              <a:ext cx="3269645" cy="461665"/>
            </a:xfrm>
            <a:prstGeom prst="rect">
              <a:avLst/>
            </a:prstGeom>
            <a:noFill/>
          </p:spPr>
          <p:txBody>
            <a:bodyPr wrap="none" rtlCol="0">
              <a:spAutoFit/>
            </a:bodyPr>
            <a:lstStyle/>
            <a:p>
              <a:r>
                <a:rPr lang="en-US" sz="2400" dirty="0" smtClean="0">
                  <a:solidFill>
                    <a:srgbClr val="FF0000"/>
                  </a:solidFill>
                </a:rPr>
                <a:t>3) Find St when traffic </a:t>
              </a:r>
              <a:r>
                <a:rPr lang="en-US" sz="2400" dirty="0" err="1" smtClean="0">
                  <a:solidFill>
                    <a:srgbClr val="FF0000"/>
                  </a:solidFill>
                  <a:latin typeface="Wingdings"/>
                  <a:ea typeface="Wingdings"/>
                  <a:cs typeface="Wingdings"/>
                </a:rPr>
                <a:t></a:t>
              </a:r>
              <a:endParaRPr lang="en-US" sz="2400" dirty="0">
                <a:solidFill>
                  <a:srgbClr val="FF0000"/>
                </a:solidFill>
              </a:endParaRPr>
            </a:p>
          </p:txBody>
        </p:sp>
      </p:grpSp>
      <p:sp>
        <p:nvSpPr>
          <p:cNvPr id="49" name="Rectangle 48"/>
          <p:cNvSpPr/>
          <p:nvPr/>
        </p:nvSpPr>
        <p:spPr>
          <a:xfrm>
            <a:off x="457200" y="5801381"/>
            <a:ext cx="8293143"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defRPr/>
            </a:pPr>
            <a:r>
              <a:rPr lang="en-US" sz="2800" b="1" dirty="0" smtClean="0">
                <a:solidFill>
                  <a:schemeClr val="tx1"/>
                </a:solidFill>
              </a:rPr>
              <a:t>At most ONE on/off switch per BS per 24 hours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Roadmap</a:t>
            </a:r>
            <a:endParaRPr lang="en-US" dirty="0"/>
          </a:p>
        </p:txBody>
      </p:sp>
      <p:sp>
        <p:nvSpPr>
          <p:cNvPr id="3" name="Content Placeholder 2"/>
          <p:cNvSpPr>
            <a:spLocks noGrp="1"/>
          </p:cNvSpPr>
          <p:nvPr>
            <p:ph sz="quarter" idx="1"/>
          </p:nvPr>
        </p:nvSpPr>
        <p:spPr/>
        <p:txBody>
          <a:bodyPr/>
          <a:lstStyle/>
          <a:p>
            <a:r>
              <a:rPr lang="en-US" dirty="0" smtClean="0">
                <a:solidFill>
                  <a:srgbClr val="BFBFBF"/>
                </a:solidFill>
              </a:rPr>
              <a:t>Characterizing multi-dimensional dynamics</a:t>
            </a:r>
          </a:p>
          <a:p>
            <a:pPr>
              <a:buClr>
                <a:schemeClr val="bg1">
                  <a:lumMod val="65000"/>
                </a:schemeClr>
              </a:buClr>
            </a:pPr>
            <a:r>
              <a:rPr lang="en-US" dirty="0" smtClean="0">
                <a:solidFill>
                  <a:schemeClr val="bg1">
                    <a:lumMod val="65000"/>
                  </a:schemeClr>
                </a:solidFill>
              </a:rPr>
              <a:t>Exploiting dynamics in design</a:t>
            </a:r>
          </a:p>
          <a:p>
            <a:pPr>
              <a:buClr>
                <a:schemeClr val="bg1">
                  <a:lumMod val="65000"/>
                </a:schemeClr>
              </a:buClr>
            </a:pPr>
            <a:r>
              <a:rPr lang="en-US" b="1" dirty="0" smtClean="0">
                <a:solidFill>
                  <a:srgbClr val="000000"/>
                </a:solidFill>
              </a:rPr>
              <a:t>Working with 3G standard</a:t>
            </a:r>
          </a:p>
          <a:p>
            <a:r>
              <a:rPr lang="en-US" dirty="0" smtClean="0">
                <a:solidFill>
                  <a:schemeClr val="bg1">
                    <a:lumMod val="65000"/>
                  </a:schemeClr>
                </a:solidFill>
              </a:rPr>
              <a:t>Evaluation</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22</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Hexagon 12"/>
          <p:cNvSpPr/>
          <p:nvPr/>
        </p:nvSpPr>
        <p:spPr>
          <a:xfrm>
            <a:off x="7620000" y="2394466"/>
            <a:ext cx="685800" cy="322580"/>
          </a:xfrm>
          <a:prstGeom prst="hexagon">
            <a:avLst>
              <a:gd name="adj" fmla="val 53863"/>
              <a:gd name="vf" fmla="val 115470"/>
            </a:avLst>
          </a:prstGeom>
          <a:solidFill>
            <a:schemeClr val="bg1">
              <a:lumMod val="65000"/>
            </a:schemeClr>
          </a:solidFill>
          <a:ln/>
        </p:spPr>
        <p:style>
          <a:lnRef idx="1">
            <a:schemeClr val="accent2"/>
          </a:lnRef>
          <a:fillRef idx="3">
            <a:schemeClr val="accent2"/>
          </a:fillRef>
          <a:effectRef idx="2">
            <a:schemeClr val="accent2"/>
          </a:effectRef>
          <a:fontRef idx="minor">
            <a:schemeClr val="lt1"/>
          </a:fontRef>
        </p:style>
        <p:txBody>
          <a:bodyPr/>
          <a:lstStyle/>
          <a:p>
            <a:r>
              <a:rPr lang="en-US" dirty="0" smtClean="0"/>
              <a:t>2</a:t>
            </a:r>
            <a:endParaRPr lang="en-US" dirty="0"/>
          </a:p>
        </p:txBody>
      </p:sp>
      <p:sp>
        <p:nvSpPr>
          <p:cNvPr id="2" name="Title 1"/>
          <p:cNvSpPr>
            <a:spLocks noGrp="1"/>
          </p:cNvSpPr>
          <p:nvPr>
            <p:ph type="title"/>
          </p:nvPr>
        </p:nvSpPr>
        <p:spPr/>
        <p:txBody>
          <a:bodyPr>
            <a:normAutofit/>
          </a:bodyPr>
          <a:lstStyle/>
          <a:p>
            <a:r>
              <a:rPr lang="en-US" dirty="0" smtClean="0"/>
              <a:t>Working with 3G Standard</a:t>
            </a:r>
            <a:endParaRPr lang="en-US" dirty="0"/>
          </a:p>
        </p:txBody>
      </p:sp>
      <p:sp>
        <p:nvSpPr>
          <p:cNvPr id="3" name="Content Placeholder 2"/>
          <p:cNvSpPr>
            <a:spLocks noGrp="1"/>
          </p:cNvSpPr>
          <p:nvPr>
            <p:ph sz="quarter" idx="1"/>
          </p:nvPr>
        </p:nvSpPr>
        <p:spPr>
          <a:xfrm>
            <a:off x="457200" y="1219200"/>
            <a:ext cx="7391402" cy="1125220"/>
          </a:xfrm>
        </p:spPr>
        <p:txBody>
          <a:bodyPr>
            <a:normAutofit fontScale="85000" lnSpcReduction="20000"/>
          </a:bodyPr>
          <a:lstStyle/>
          <a:p>
            <a:r>
              <a:rPr lang="en-US" sz="3027" dirty="0" smtClean="0"/>
              <a:t>Expand/shrink coverage at ON </a:t>
            </a:r>
            <a:r>
              <a:rPr lang="en-US" sz="3027" dirty="0" err="1" smtClean="0"/>
              <a:t>Bses</a:t>
            </a:r>
            <a:endParaRPr lang="en-US" sz="3027" dirty="0" smtClean="0"/>
          </a:p>
          <a:p>
            <a:pPr lvl="1"/>
            <a:r>
              <a:rPr lang="en-US" sz="2595" dirty="0" smtClean="0"/>
              <a:t>Cell breathing technique</a:t>
            </a:r>
          </a:p>
          <a:p>
            <a:pPr lvl="1"/>
            <a:r>
              <a:rPr lang="en-US" sz="2595" dirty="0" smtClean="0"/>
              <a:t>When neighbor </a:t>
            </a:r>
            <a:r>
              <a:rPr lang="en-US" sz="2595" dirty="0" err="1" smtClean="0"/>
              <a:t>BSes</a:t>
            </a:r>
            <a:r>
              <a:rPr lang="en-US" sz="2595" dirty="0" smtClean="0"/>
              <a:t> turn OFF/ON</a:t>
            </a:r>
          </a:p>
          <a:p>
            <a:pPr lvl="1"/>
            <a:endParaRPr lang="en-US" sz="2595" dirty="0" smtClean="0"/>
          </a:p>
          <a:p>
            <a:endParaRPr lang="en-US" dirty="0" smtClean="0"/>
          </a:p>
          <a:p>
            <a:endParaRPr lang="en-US" dirty="0" smtClean="0"/>
          </a:p>
        </p:txBody>
      </p:sp>
      <p:sp>
        <p:nvSpPr>
          <p:cNvPr id="36" name="Content Placeholder 35"/>
          <p:cNvSpPr>
            <a:spLocks noGrp="1"/>
          </p:cNvSpPr>
          <p:nvPr>
            <p:ph sz="quarter" idx="2"/>
          </p:nvPr>
        </p:nvSpPr>
        <p:spPr>
          <a:xfrm>
            <a:off x="457200" y="3048001"/>
            <a:ext cx="7848600" cy="1214874"/>
          </a:xfrm>
        </p:spPr>
        <p:txBody>
          <a:bodyPr>
            <a:normAutofit fontScale="85000" lnSpcReduction="20000"/>
          </a:bodyPr>
          <a:lstStyle/>
          <a:p>
            <a:r>
              <a:rPr lang="en-US" sz="3027" dirty="0" smtClean="0"/>
              <a:t>Migrate clients from OFF BSes to ON BSes</a:t>
            </a:r>
          </a:p>
          <a:p>
            <a:pPr lvl="1"/>
            <a:r>
              <a:rPr lang="en-US" sz="2595" dirty="0" smtClean="0"/>
              <a:t>Before they turn off</a:t>
            </a:r>
          </a:p>
          <a:p>
            <a:pPr lvl="1"/>
            <a:r>
              <a:rPr lang="en-US" sz="2595" dirty="0" smtClean="0"/>
              <a:t>Leverage handover procedures</a:t>
            </a:r>
          </a:p>
          <a:p>
            <a:endParaRPr lang="en-US" dirty="0"/>
          </a:p>
        </p:txBody>
      </p:sp>
      <p:sp>
        <p:nvSpPr>
          <p:cNvPr id="6" name="Hexagon 5"/>
          <p:cNvSpPr/>
          <p:nvPr/>
        </p:nvSpPr>
        <p:spPr>
          <a:xfrm>
            <a:off x="4419600" y="2529086"/>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1</a:t>
            </a:r>
            <a:endParaRPr lang="en-US" dirty="0"/>
          </a:p>
        </p:txBody>
      </p:sp>
      <p:sp>
        <p:nvSpPr>
          <p:cNvPr id="7" name="Hexagon 6"/>
          <p:cNvSpPr/>
          <p:nvPr/>
        </p:nvSpPr>
        <p:spPr>
          <a:xfrm>
            <a:off x="4953000" y="2367796"/>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2</a:t>
            </a:r>
            <a:endParaRPr lang="en-US" dirty="0"/>
          </a:p>
        </p:txBody>
      </p:sp>
      <p:sp>
        <p:nvSpPr>
          <p:cNvPr id="8" name="Hexagon 7"/>
          <p:cNvSpPr/>
          <p:nvPr/>
        </p:nvSpPr>
        <p:spPr>
          <a:xfrm>
            <a:off x="5486400" y="2520196"/>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3</a:t>
            </a:r>
            <a:endParaRPr lang="en-US" dirty="0"/>
          </a:p>
        </p:txBody>
      </p:sp>
      <p:sp>
        <p:nvSpPr>
          <p:cNvPr id="9" name="Hexagon 8"/>
          <p:cNvSpPr/>
          <p:nvPr/>
        </p:nvSpPr>
        <p:spPr>
          <a:xfrm>
            <a:off x="6934200" y="2470666"/>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1</a:t>
            </a:r>
            <a:endParaRPr lang="en-US" dirty="0"/>
          </a:p>
        </p:txBody>
      </p:sp>
      <p:sp>
        <p:nvSpPr>
          <p:cNvPr id="14" name="Hexagon 13"/>
          <p:cNvSpPr/>
          <p:nvPr/>
        </p:nvSpPr>
        <p:spPr>
          <a:xfrm>
            <a:off x="7848600" y="2470666"/>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3</a:t>
            </a:r>
            <a:endParaRPr lang="en-US" dirty="0"/>
          </a:p>
        </p:txBody>
      </p:sp>
      <p:sp>
        <p:nvSpPr>
          <p:cNvPr id="15" name="Right Arrow 14"/>
          <p:cNvSpPr/>
          <p:nvPr/>
        </p:nvSpPr>
        <p:spPr>
          <a:xfrm>
            <a:off x="6248400" y="2564646"/>
            <a:ext cx="589280" cy="354330"/>
          </a:xfrm>
          <a:prstGeom prst="rightArrow">
            <a:avLst/>
          </a:prstGeom>
          <a:ln/>
        </p:spPr>
        <p:style>
          <a:lnRef idx="1">
            <a:schemeClr val="accent3"/>
          </a:lnRef>
          <a:fillRef idx="3">
            <a:schemeClr val="accent3"/>
          </a:fillRef>
          <a:effectRef idx="2">
            <a:schemeClr val="accent3"/>
          </a:effectRef>
          <a:fontRef idx="minor">
            <a:schemeClr val="lt1"/>
          </a:fontRef>
        </p:style>
      </p:sp>
      <p:sp>
        <p:nvSpPr>
          <p:cNvPr id="16" name="Rectangle 15"/>
          <p:cNvSpPr/>
          <p:nvPr/>
        </p:nvSpPr>
        <p:spPr>
          <a:xfrm>
            <a:off x="6215396" y="2286000"/>
            <a:ext cx="718804" cy="369332"/>
          </a:xfrm>
          <a:prstGeom prst="rect">
            <a:avLst/>
          </a:prstGeom>
        </p:spPr>
        <p:txBody>
          <a:bodyPr wrap="none">
            <a:spAutoFit/>
          </a:bodyPr>
          <a:lstStyle/>
          <a:p>
            <a:r>
              <a:rPr lang="en-US" dirty="0" smtClean="0"/>
              <a:t>2 OFF</a:t>
            </a:r>
            <a:endParaRPr lang="en-US" dirty="0"/>
          </a:p>
        </p:txBody>
      </p:sp>
      <p:sp>
        <p:nvSpPr>
          <p:cNvPr id="17" name="Hexagon 16"/>
          <p:cNvSpPr/>
          <p:nvPr/>
        </p:nvSpPr>
        <p:spPr>
          <a:xfrm>
            <a:off x="4419600" y="4523740"/>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1</a:t>
            </a:r>
            <a:endParaRPr lang="en-US" dirty="0"/>
          </a:p>
        </p:txBody>
      </p:sp>
      <p:sp>
        <p:nvSpPr>
          <p:cNvPr id="18" name="Hexagon 17"/>
          <p:cNvSpPr/>
          <p:nvPr/>
        </p:nvSpPr>
        <p:spPr>
          <a:xfrm>
            <a:off x="4953000" y="4362450"/>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2</a:t>
            </a:r>
            <a:endParaRPr lang="en-US" dirty="0"/>
          </a:p>
        </p:txBody>
      </p:sp>
      <p:sp>
        <p:nvSpPr>
          <p:cNvPr id="19" name="Hexagon 18"/>
          <p:cNvSpPr/>
          <p:nvPr/>
        </p:nvSpPr>
        <p:spPr>
          <a:xfrm>
            <a:off x="5486400" y="4514850"/>
            <a:ext cx="685800" cy="32258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3</a:t>
            </a:r>
            <a:endParaRPr lang="en-US" dirty="0"/>
          </a:p>
        </p:txBody>
      </p:sp>
      <p:pic>
        <p:nvPicPr>
          <p:cNvPr id="21" name="Picture 20" descr="phone.emf"/>
          <p:cNvPicPr>
            <a:picLocks noChangeAspect="1"/>
          </p:cNvPicPr>
          <p:nvPr/>
        </p:nvPicPr>
        <p:blipFill>
          <a:blip r:embed="rId3"/>
          <a:stretch>
            <a:fillRect/>
          </a:stretch>
        </p:blipFill>
        <p:spPr>
          <a:xfrm>
            <a:off x="5130800" y="4114800"/>
            <a:ext cx="355600" cy="495300"/>
          </a:xfrm>
          <a:prstGeom prst="rect">
            <a:avLst/>
          </a:prstGeom>
        </p:spPr>
      </p:pic>
      <p:grpSp>
        <p:nvGrpSpPr>
          <p:cNvPr id="4" name="Group 34"/>
          <p:cNvGrpSpPr/>
          <p:nvPr/>
        </p:nvGrpSpPr>
        <p:grpSpPr>
          <a:xfrm>
            <a:off x="6172200" y="4199890"/>
            <a:ext cx="2852404" cy="848360"/>
            <a:chOff x="6172200" y="5019040"/>
            <a:chExt cx="2852404" cy="848360"/>
          </a:xfrm>
        </p:grpSpPr>
        <p:sp>
          <p:nvSpPr>
            <p:cNvPr id="22" name="Hexagon 21"/>
            <p:cNvSpPr/>
            <p:nvPr/>
          </p:nvSpPr>
          <p:spPr>
            <a:xfrm>
              <a:off x="7576804" y="5190490"/>
              <a:ext cx="685800" cy="322580"/>
            </a:xfrm>
            <a:prstGeom prst="hexagon">
              <a:avLst>
                <a:gd name="adj" fmla="val 53863"/>
                <a:gd name="vf" fmla="val 115470"/>
              </a:avLst>
            </a:prstGeom>
            <a:solidFill>
              <a:srgbClr val="A6A6A6"/>
            </a:solidFill>
            <a:ln/>
          </p:spPr>
          <p:style>
            <a:lnRef idx="1">
              <a:schemeClr val="accent4"/>
            </a:lnRef>
            <a:fillRef idx="2">
              <a:schemeClr val="accent4"/>
            </a:fillRef>
            <a:effectRef idx="1">
              <a:schemeClr val="accent4"/>
            </a:effectRef>
            <a:fontRef idx="minor">
              <a:schemeClr val="dk1"/>
            </a:fontRef>
          </p:style>
          <p:txBody>
            <a:bodyPr/>
            <a:lstStyle/>
            <a:p>
              <a:r>
                <a:rPr lang="en-US" dirty="0" smtClean="0"/>
                <a:t>2</a:t>
              </a:r>
              <a:endParaRPr lang="en-US" dirty="0"/>
            </a:p>
          </p:txBody>
        </p:sp>
        <p:sp>
          <p:nvSpPr>
            <p:cNvPr id="23" name="Hexagon 22"/>
            <p:cNvSpPr/>
            <p:nvPr/>
          </p:nvSpPr>
          <p:spPr>
            <a:xfrm>
              <a:off x="6891004" y="52666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1</a:t>
              </a:r>
              <a:endParaRPr lang="en-US" dirty="0"/>
            </a:p>
          </p:txBody>
        </p:sp>
        <p:sp>
          <p:nvSpPr>
            <p:cNvPr id="24" name="Hexagon 23"/>
            <p:cNvSpPr/>
            <p:nvPr/>
          </p:nvSpPr>
          <p:spPr>
            <a:xfrm>
              <a:off x="7805404" y="5266690"/>
              <a:ext cx="1219200" cy="600710"/>
            </a:xfrm>
            <a:prstGeom prst="hexagon">
              <a:avLst>
                <a:gd name="adj" fmla="val 53863"/>
                <a:gd name="vf" fmla="val 115470"/>
              </a:avLst>
            </a:prstGeom>
            <a:ln/>
          </p:spPr>
          <p:style>
            <a:lnRef idx="1">
              <a:schemeClr val="accent3"/>
            </a:lnRef>
            <a:fillRef idx="2">
              <a:schemeClr val="accent3"/>
            </a:fillRef>
            <a:effectRef idx="1">
              <a:schemeClr val="accent3"/>
            </a:effectRef>
            <a:fontRef idx="minor">
              <a:schemeClr val="dk1"/>
            </a:fontRef>
          </p:style>
          <p:txBody>
            <a:bodyPr/>
            <a:lstStyle/>
            <a:p>
              <a:r>
                <a:rPr lang="en-US" dirty="0" smtClean="0"/>
                <a:t>3</a:t>
              </a:r>
              <a:endParaRPr lang="en-US" dirty="0"/>
            </a:p>
          </p:txBody>
        </p:sp>
        <p:sp>
          <p:nvSpPr>
            <p:cNvPr id="25" name="Right Arrow 24"/>
            <p:cNvSpPr/>
            <p:nvPr/>
          </p:nvSpPr>
          <p:spPr>
            <a:xfrm>
              <a:off x="6205204" y="5360670"/>
              <a:ext cx="589280" cy="354330"/>
            </a:xfrm>
            <a:prstGeom prst="rightArrow">
              <a:avLst/>
            </a:prstGeom>
            <a:ln/>
          </p:spPr>
          <p:style>
            <a:lnRef idx="1">
              <a:schemeClr val="accent3"/>
            </a:lnRef>
            <a:fillRef idx="3">
              <a:schemeClr val="accent3"/>
            </a:fillRef>
            <a:effectRef idx="2">
              <a:schemeClr val="accent3"/>
            </a:effectRef>
            <a:fontRef idx="minor">
              <a:schemeClr val="lt1"/>
            </a:fontRef>
          </p:style>
        </p:sp>
        <p:sp>
          <p:nvSpPr>
            <p:cNvPr id="26" name="Rectangle 25"/>
            <p:cNvSpPr/>
            <p:nvPr/>
          </p:nvSpPr>
          <p:spPr>
            <a:xfrm>
              <a:off x="6172200" y="5082024"/>
              <a:ext cx="718804" cy="369332"/>
            </a:xfrm>
            <a:prstGeom prst="rect">
              <a:avLst/>
            </a:prstGeom>
          </p:spPr>
          <p:txBody>
            <a:bodyPr wrap="none">
              <a:spAutoFit/>
            </a:bodyPr>
            <a:lstStyle/>
            <a:p>
              <a:r>
                <a:rPr lang="en-US" dirty="0" smtClean="0"/>
                <a:t>2 OFF</a:t>
              </a:r>
              <a:endParaRPr lang="en-US" dirty="0"/>
            </a:p>
          </p:txBody>
        </p:sp>
        <p:pic>
          <p:nvPicPr>
            <p:cNvPr id="27" name="Picture 26" descr="phone.emf"/>
            <p:cNvPicPr>
              <a:picLocks noChangeAspect="1"/>
            </p:cNvPicPr>
            <p:nvPr/>
          </p:nvPicPr>
          <p:blipFill>
            <a:blip r:embed="rId3"/>
            <a:stretch>
              <a:fillRect/>
            </a:stretch>
          </p:blipFill>
          <p:spPr>
            <a:xfrm>
              <a:off x="7493000" y="5019040"/>
              <a:ext cx="355600" cy="495300"/>
            </a:xfrm>
            <a:prstGeom prst="rect">
              <a:avLst/>
            </a:prstGeom>
          </p:spPr>
        </p:pic>
        <p:cxnSp>
          <p:nvCxnSpPr>
            <p:cNvPr id="29" name="Curved Connector 28"/>
            <p:cNvCxnSpPr/>
            <p:nvPr/>
          </p:nvCxnSpPr>
          <p:spPr>
            <a:xfrm rot="10800000" flipV="1">
              <a:off x="7315201" y="5334001"/>
              <a:ext cx="533401" cy="331469"/>
            </a:xfrm>
            <a:prstGeom prst="curvedConnector3">
              <a:avLst>
                <a:gd name="adj1" fmla="val 50000"/>
              </a:avLst>
            </a:prstGeom>
            <a:ln>
              <a:tailEnd type="arrow"/>
            </a:ln>
          </p:spPr>
          <p:style>
            <a:lnRef idx="2">
              <a:schemeClr val="accent4"/>
            </a:lnRef>
            <a:fillRef idx="0">
              <a:schemeClr val="accent4"/>
            </a:fillRef>
            <a:effectRef idx="1">
              <a:schemeClr val="accent4"/>
            </a:effectRef>
            <a:fontRef idx="minor">
              <a:schemeClr val="tx1"/>
            </a:fontRef>
          </p:style>
        </p:cxnSp>
      </p:grpSp>
      <p:sp>
        <p:nvSpPr>
          <p:cNvPr id="30" name="Date Placeholder 29"/>
          <p:cNvSpPr>
            <a:spLocks noGrp="1"/>
          </p:cNvSpPr>
          <p:nvPr>
            <p:ph type="dt" sz="half" idx="10"/>
          </p:nvPr>
        </p:nvSpPr>
        <p:spPr/>
        <p:txBody>
          <a:bodyPr/>
          <a:lstStyle/>
          <a:p>
            <a:r>
              <a:rPr lang="en-US" smtClean="0"/>
              <a:t>Mobicom 2011</a:t>
            </a:r>
            <a:endParaRPr lang="en-US" dirty="0"/>
          </a:p>
        </p:txBody>
      </p:sp>
      <p:sp>
        <p:nvSpPr>
          <p:cNvPr id="31" name="Slide Number Placeholder 30"/>
          <p:cNvSpPr>
            <a:spLocks noGrp="1"/>
          </p:cNvSpPr>
          <p:nvPr>
            <p:ph type="sldNum" sz="quarter" idx="12"/>
          </p:nvPr>
        </p:nvSpPr>
        <p:spPr/>
        <p:txBody>
          <a:bodyPr/>
          <a:lstStyle/>
          <a:p>
            <a:fld id="{EA7C8D44-3667-46F6-9772-CC52308E2A7F}" type="slidenum">
              <a:rPr lang="en-US" smtClean="0"/>
              <a:pPr/>
              <a:t>23</a:t>
            </a:fld>
            <a:endParaRPr lang="en-US"/>
          </a:p>
        </p:txBody>
      </p:sp>
      <p:sp>
        <p:nvSpPr>
          <p:cNvPr id="32" name="Footer Placeholder 31"/>
          <p:cNvSpPr>
            <a:spLocks noGrp="1"/>
          </p:cNvSpPr>
          <p:nvPr>
            <p:ph type="ftr" sz="quarter" idx="11"/>
          </p:nvPr>
        </p:nvSpPr>
        <p:spPr/>
        <p:txBody>
          <a:bodyPr/>
          <a:lstStyle/>
          <a:p>
            <a:r>
              <a:rPr lang="en-US" smtClean="0"/>
              <a:t>C Peng (UCLA)</a:t>
            </a:r>
            <a:endParaRPr lang="en-US" dirty="0"/>
          </a:p>
        </p:txBody>
      </p:sp>
      <p:sp>
        <p:nvSpPr>
          <p:cNvPr id="28" name="Content Placeholder 7"/>
          <p:cNvSpPr txBox="1">
            <a:spLocks/>
          </p:cNvSpPr>
          <p:nvPr/>
        </p:nvSpPr>
        <p:spPr>
          <a:xfrm>
            <a:off x="457200" y="5181600"/>
            <a:ext cx="8229600" cy="137160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6000"/>
              <a:buFont typeface="Wingdings 3"/>
              <a:buChar char=""/>
              <a:tabLst/>
              <a:defRPr/>
            </a:pPr>
            <a:r>
              <a:rPr kumimoji="0" lang="en-US" sz="2600" b="0" i="0" u="none" strike="noStrike" kern="1200" cap="none" spc="0" normalizeH="0" baseline="0" noProof="0" dirty="0" smtClean="0">
                <a:ln>
                  <a:noFill/>
                </a:ln>
                <a:solidFill>
                  <a:schemeClr val="tx1"/>
                </a:solidFill>
                <a:effectLst/>
                <a:uLnTx/>
                <a:uFillTx/>
                <a:latin typeface="+mn-lt"/>
                <a:ea typeface="+mn-ea"/>
                <a:cs typeface="+mn-cs"/>
              </a:rPr>
              <a:t>Coordinate </a:t>
            </a:r>
            <a:r>
              <a:rPr kumimoji="0" lang="en-US" sz="2600" b="0" i="0" u="none" strike="noStrike" kern="1200" cap="none" spc="0" normalizeH="0" baseline="0" noProof="0" dirty="0" err="1" smtClean="0">
                <a:ln>
                  <a:noFill/>
                </a:ln>
                <a:solidFill>
                  <a:schemeClr val="tx1"/>
                </a:solidFill>
                <a:effectLst/>
                <a:uLnTx/>
                <a:uFillTx/>
                <a:latin typeface="+mn-lt"/>
                <a:ea typeface="+mn-ea"/>
                <a:cs typeface="+mn-cs"/>
              </a:rPr>
              <a:t>BSes</a:t>
            </a:r>
            <a:r>
              <a:rPr kumimoji="0" lang="en-US" sz="2600" b="0" i="0" u="none" strike="noStrike" kern="1200" cap="none" spc="0" normalizeH="0" baseline="0" noProof="0" dirty="0" smtClean="0">
                <a:ln>
                  <a:noFill/>
                </a:ln>
                <a:solidFill>
                  <a:schemeClr val="tx1"/>
                </a:solidFill>
                <a:effectLst/>
                <a:uLnTx/>
                <a:uFillTx/>
                <a:latin typeface="+mn-lt"/>
                <a:ea typeface="+mn-ea"/>
                <a:cs typeface="+mn-cs"/>
              </a:rPr>
              <a:t> at RNC via </a:t>
            </a:r>
            <a:r>
              <a:rPr kumimoji="0" lang="en-US" sz="2600" b="0" i="0" u="none" strike="noStrike" kern="1200" cap="none" spc="0" normalizeH="0" baseline="0" noProof="0" dirty="0" err="1" smtClean="0">
                <a:ln>
                  <a:noFill/>
                </a:ln>
                <a:solidFill>
                  <a:schemeClr val="tx1"/>
                </a:solidFill>
                <a:effectLst/>
                <a:uLnTx/>
                <a:uFillTx/>
                <a:latin typeface="+mn-lt"/>
                <a:ea typeface="+mn-ea"/>
                <a:cs typeface="+mn-cs"/>
              </a:rPr>
              <a:t>Iu-b</a:t>
            </a:r>
            <a:r>
              <a:rPr kumimoji="0" lang="en-US" sz="2600" b="0" i="0" u="none" strike="noStrike" kern="1200" cap="none" spc="0" normalizeH="0" baseline="0" noProof="0" dirty="0" smtClean="0">
                <a:ln>
                  <a:noFill/>
                </a:ln>
                <a:solidFill>
                  <a:schemeClr val="tx1"/>
                </a:solidFill>
                <a:effectLst/>
                <a:uLnTx/>
                <a:uFillTx/>
                <a:latin typeface="+mn-lt"/>
                <a:ea typeface="+mn-ea"/>
                <a:cs typeface="+mn-cs"/>
              </a:rPr>
              <a:t> interface </a:t>
            </a:r>
          </a:p>
          <a:p>
            <a:pPr marL="548640" marR="0" lvl="1" indent="-274320" algn="l" defTabSz="914400" rtl="0" eaLnBrk="1" fontAlgn="auto" latinLnBrk="0" hangingPunct="1">
              <a:lnSpc>
                <a:spcPct val="100000"/>
              </a:lnSpc>
              <a:spcBef>
                <a:spcPts val="500"/>
              </a:spcBef>
              <a:spcAft>
                <a:spcPts val="0"/>
              </a:spcAft>
              <a:buClr>
                <a:schemeClr val="accent2"/>
              </a:buClr>
              <a:buSzPct val="76000"/>
              <a:buFont typeface="Wingdings 3"/>
              <a:buChar char=""/>
              <a:tabLst/>
              <a:defRPr/>
            </a:pPr>
            <a:r>
              <a:rPr kumimoji="0" lang="en-US" sz="2300" b="0" i="0" u="none" strike="noStrike" kern="1200" cap="none" spc="0" normalizeH="0" baseline="0" noProof="0" dirty="0" smtClean="0">
                <a:ln>
                  <a:noFill/>
                </a:ln>
                <a:solidFill>
                  <a:schemeClr val="tx2"/>
                </a:solidFill>
                <a:effectLst/>
                <a:uLnTx/>
                <a:uFillTx/>
                <a:latin typeface="+mn-lt"/>
                <a:ea typeface="+mn-ea"/>
                <a:cs typeface="+mn-cs"/>
              </a:rPr>
              <a:t>Information collector and distributor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6">
                                            <p:txEl>
                                              <p:pRg st="0" end="0"/>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36">
                                            <p:txEl>
                                              <p:pRg st="1" end="1"/>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36">
                                            <p:txEl>
                                              <p:pRg st="2" end="2"/>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6" grpId="0" build="p"/>
      <p:bldP spid="9" grpId="0" animBg="1"/>
      <p:bldP spid="14" grpId="0" animBg="1"/>
      <p:bldP spid="16" grpId="0"/>
      <p:bldP spid="17" grpId="0" animBg="1"/>
      <p:bldP spid="18" grpId="0" animBg="1"/>
      <p:bldP spid="19" grpId="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Roadmap</a:t>
            </a:r>
            <a:endParaRPr lang="en-US" dirty="0"/>
          </a:p>
        </p:txBody>
      </p:sp>
      <p:sp>
        <p:nvSpPr>
          <p:cNvPr id="3" name="Content Placeholder 2"/>
          <p:cNvSpPr>
            <a:spLocks noGrp="1"/>
          </p:cNvSpPr>
          <p:nvPr>
            <p:ph sz="quarter" idx="1"/>
          </p:nvPr>
        </p:nvSpPr>
        <p:spPr/>
        <p:txBody>
          <a:bodyPr/>
          <a:lstStyle/>
          <a:p>
            <a:r>
              <a:rPr lang="en-US" dirty="0" smtClean="0">
                <a:solidFill>
                  <a:srgbClr val="BFBFBF"/>
                </a:solidFill>
              </a:rPr>
              <a:t>Characterizing multi-dimensional dynamics</a:t>
            </a:r>
          </a:p>
          <a:p>
            <a:pPr>
              <a:buClr>
                <a:schemeClr val="bg1">
                  <a:lumMod val="65000"/>
                </a:schemeClr>
              </a:buClr>
            </a:pPr>
            <a:r>
              <a:rPr lang="en-US" dirty="0" smtClean="0">
                <a:solidFill>
                  <a:schemeClr val="bg1">
                    <a:lumMod val="65000"/>
                  </a:schemeClr>
                </a:solidFill>
              </a:rPr>
              <a:t>Exploiting dynamics in design</a:t>
            </a:r>
          </a:p>
          <a:p>
            <a:pPr>
              <a:buClr>
                <a:schemeClr val="bg1">
                  <a:lumMod val="65000"/>
                </a:schemeClr>
              </a:buClr>
            </a:pPr>
            <a:r>
              <a:rPr lang="en-US" dirty="0" smtClean="0">
                <a:solidFill>
                  <a:schemeClr val="bg1">
                    <a:lumMod val="65000"/>
                  </a:schemeClr>
                </a:solidFill>
              </a:rPr>
              <a:t>Working with 3G standards</a:t>
            </a:r>
          </a:p>
          <a:p>
            <a:r>
              <a:rPr lang="en-US" b="1" dirty="0" smtClean="0"/>
              <a:t>Evaluation</a:t>
            </a:r>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24</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Energy Saving in Four Regions</a:t>
            </a:r>
            <a:endParaRPr lang="en-US" dirty="0"/>
          </a:p>
        </p:txBody>
      </p:sp>
      <p:graphicFrame>
        <p:nvGraphicFramePr>
          <p:cNvPr id="6" name="Content Placeholder 5"/>
          <p:cNvGraphicFramePr>
            <a:graphicFrameLocks noGrp="1"/>
          </p:cNvGraphicFramePr>
          <p:nvPr>
            <p:ph sz="quarter" idx="1"/>
          </p:nvPr>
        </p:nvGraphicFramePr>
        <p:xfrm>
          <a:off x="762000" y="1661160"/>
          <a:ext cx="7620000" cy="2225040"/>
        </p:xfrm>
        <a:graphic>
          <a:graphicData uri="http://schemas.openxmlformats.org/drawingml/2006/table">
            <a:tbl>
              <a:tblPr firstRow="1" bandRow="1">
                <a:tableStyleId>{5C22544A-7EE6-4342-B048-85BDC9FD1C3A}</a:tableStyleId>
              </a:tblPr>
              <a:tblGrid>
                <a:gridCol w="1524000"/>
                <a:gridCol w="1524000"/>
                <a:gridCol w="1524000"/>
                <a:gridCol w="1524000"/>
                <a:gridCol w="1524000"/>
              </a:tblGrid>
              <a:tr h="370840">
                <a:tc>
                  <a:txBody>
                    <a:bodyPr/>
                    <a:lstStyle/>
                    <a:p>
                      <a:endParaRPr lang="en-US" dirty="0"/>
                    </a:p>
                  </a:txBody>
                  <a:tcPr/>
                </a:tc>
                <a:tc>
                  <a:txBody>
                    <a:bodyPr/>
                    <a:lstStyle/>
                    <a:p>
                      <a:pPr algn="ctr"/>
                      <a:r>
                        <a:rPr lang="en-US" dirty="0" smtClean="0"/>
                        <a:t>Region</a:t>
                      </a:r>
                      <a:r>
                        <a:rPr lang="en-US" baseline="0" dirty="0" smtClean="0"/>
                        <a:t> 1</a:t>
                      </a:r>
                      <a:endParaRPr lang="en-US" dirty="0"/>
                    </a:p>
                  </a:txBody>
                  <a:tcPr/>
                </a:tc>
                <a:tc>
                  <a:txBody>
                    <a:bodyPr/>
                    <a:lstStyle/>
                    <a:p>
                      <a:pPr algn="ctr"/>
                      <a:r>
                        <a:rPr lang="en-US" dirty="0" smtClean="0"/>
                        <a:t>Region 2</a:t>
                      </a:r>
                      <a:endParaRPr lang="en-US" dirty="0"/>
                    </a:p>
                  </a:txBody>
                  <a:tcPr/>
                </a:tc>
                <a:tc>
                  <a:txBody>
                    <a:bodyPr/>
                    <a:lstStyle/>
                    <a:p>
                      <a:pPr algn="ctr"/>
                      <a:r>
                        <a:rPr lang="en-US" dirty="0" smtClean="0"/>
                        <a:t>Region 3</a:t>
                      </a:r>
                      <a:endParaRPr lang="en-US" dirty="0"/>
                    </a:p>
                  </a:txBody>
                  <a:tcPr/>
                </a:tc>
                <a:tc>
                  <a:txBody>
                    <a:bodyPr/>
                    <a:lstStyle/>
                    <a:p>
                      <a:pPr algn="ctr"/>
                      <a:r>
                        <a:rPr lang="en-US" dirty="0" smtClean="0"/>
                        <a:t>Region 4</a:t>
                      </a:r>
                      <a:endParaRPr lang="en-US" dirty="0"/>
                    </a:p>
                  </a:txBody>
                  <a:tcPr/>
                </a:tc>
              </a:tr>
              <a:tr h="370840">
                <a:tc>
                  <a:txBody>
                    <a:bodyPr/>
                    <a:lstStyle/>
                    <a:p>
                      <a:r>
                        <a:rPr lang="en-US" dirty="0" err="1" smtClean="0"/>
                        <a:t>Eold</a:t>
                      </a:r>
                      <a:r>
                        <a:rPr lang="en-US" baseline="0" dirty="0" smtClean="0"/>
                        <a:t> (K. </a:t>
                      </a:r>
                      <a:r>
                        <a:rPr lang="en-US" baseline="0" dirty="0" err="1" smtClean="0"/>
                        <a:t>kwh</a:t>
                      </a:r>
                      <a:r>
                        <a:rPr lang="en-US" baseline="0" dirty="0" smtClean="0"/>
                        <a:t>)</a:t>
                      </a:r>
                      <a:endParaRPr lang="en-US" dirty="0"/>
                    </a:p>
                  </a:txBody>
                  <a:tcPr/>
                </a:tc>
                <a:tc>
                  <a:txBody>
                    <a:bodyPr/>
                    <a:lstStyle/>
                    <a:p>
                      <a:pPr algn="ctr"/>
                      <a:r>
                        <a:rPr lang="en-US" dirty="0" smtClean="0"/>
                        <a:t>9.81</a:t>
                      </a:r>
                      <a:endParaRPr lang="en-US" dirty="0"/>
                    </a:p>
                  </a:txBody>
                  <a:tcPr/>
                </a:tc>
                <a:tc>
                  <a:txBody>
                    <a:bodyPr/>
                    <a:lstStyle/>
                    <a:p>
                      <a:pPr algn="ctr"/>
                      <a:r>
                        <a:rPr lang="en-US" dirty="0" smtClean="0"/>
                        <a:t>2.63 </a:t>
                      </a:r>
                      <a:endParaRPr lang="en-US" dirty="0"/>
                    </a:p>
                  </a:txBody>
                  <a:tcPr/>
                </a:tc>
                <a:tc>
                  <a:txBody>
                    <a:bodyPr/>
                    <a:lstStyle/>
                    <a:p>
                      <a:pPr algn="ctr"/>
                      <a:r>
                        <a:rPr lang="en-US" dirty="0" smtClean="0"/>
                        <a:t>8.58</a:t>
                      </a:r>
                      <a:endParaRPr lang="en-US" dirty="0"/>
                    </a:p>
                  </a:txBody>
                  <a:tcPr/>
                </a:tc>
                <a:tc>
                  <a:txBody>
                    <a:bodyPr/>
                    <a:lstStyle/>
                    <a:p>
                      <a:pPr algn="ctr"/>
                      <a:r>
                        <a:rPr lang="en-US" dirty="0" smtClean="0"/>
                        <a:t>9.18</a:t>
                      </a:r>
                      <a:endParaRPr lang="en-US" dirty="0"/>
                    </a:p>
                  </a:txBody>
                  <a:tcPr/>
                </a:tc>
              </a:tr>
              <a:tr h="370840">
                <a:tc>
                  <a:txBody>
                    <a:bodyPr/>
                    <a:lstStyle/>
                    <a:p>
                      <a:r>
                        <a:rPr lang="en-US" dirty="0" err="1" smtClean="0"/>
                        <a:t>Eour</a:t>
                      </a:r>
                      <a:r>
                        <a:rPr lang="en-US" dirty="0" smtClean="0"/>
                        <a:t> (</a:t>
                      </a:r>
                      <a:r>
                        <a:rPr lang="en-US" dirty="0" err="1" smtClean="0"/>
                        <a:t>K.kwh</a:t>
                      </a:r>
                      <a:r>
                        <a:rPr lang="en-US" dirty="0" smtClean="0"/>
                        <a:t>)</a:t>
                      </a:r>
                      <a:endParaRPr lang="en-US" dirty="0"/>
                    </a:p>
                  </a:txBody>
                  <a:tcPr/>
                </a:tc>
                <a:tc>
                  <a:txBody>
                    <a:bodyPr/>
                    <a:lstStyle/>
                    <a:p>
                      <a:pPr algn="ctr"/>
                      <a:r>
                        <a:rPr lang="en-US" dirty="0" smtClean="0"/>
                        <a:t>4.64</a:t>
                      </a:r>
                      <a:endParaRPr lang="en-US" dirty="0"/>
                    </a:p>
                  </a:txBody>
                  <a:tcPr/>
                </a:tc>
                <a:tc>
                  <a:txBody>
                    <a:bodyPr/>
                    <a:lstStyle/>
                    <a:p>
                      <a:pPr algn="ctr"/>
                      <a:r>
                        <a:rPr lang="en-US" dirty="0" smtClean="0"/>
                        <a:t>1.4</a:t>
                      </a:r>
                      <a:endParaRPr lang="en-US" dirty="0"/>
                    </a:p>
                  </a:txBody>
                  <a:tcPr/>
                </a:tc>
                <a:tc>
                  <a:txBody>
                    <a:bodyPr/>
                    <a:lstStyle/>
                    <a:p>
                      <a:pPr algn="ctr"/>
                      <a:r>
                        <a:rPr lang="en-US" dirty="0" smtClean="0"/>
                        <a:t>5.94</a:t>
                      </a:r>
                      <a:endParaRPr lang="en-US" dirty="0"/>
                    </a:p>
                  </a:txBody>
                  <a:tcPr/>
                </a:tc>
                <a:tc>
                  <a:txBody>
                    <a:bodyPr/>
                    <a:lstStyle/>
                    <a:p>
                      <a:pPr algn="ctr"/>
                      <a:r>
                        <a:rPr lang="en-US" dirty="0" smtClean="0"/>
                        <a:t>7.03</a:t>
                      </a:r>
                      <a:endParaRPr lang="en-US" dirty="0"/>
                    </a:p>
                  </a:txBody>
                  <a:tcPr/>
                </a:tc>
              </a:tr>
              <a:tr h="370840">
                <a:tc>
                  <a:txBody>
                    <a:bodyPr/>
                    <a:lstStyle/>
                    <a:p>
                      <a:r>
                        <a:rPr lang="en-US" dirty="0" smtClean="0"/>
                        <a:t>E Gain (%)</a:t>
                      </a:r>
                      <a:endParaRPr lang="en-US" dirty="0"/>
                    </a:p>
                  </a:txBody>
                  <a:tcPr/>
                </a:tc>
                <a:tc>
                  <a:txBody>
                    <a:bodyPr/>
                    <a:lstStyle/>
                    <a:p>
                      <a:pPr algn="ctr"/>
                      <a:r>
                        <a:rPr lang="en-US" dirty="0" smtClean="0"/>
                        <a:t>52.7%</a:t>
                      </a:r>
                      <a:endParaRPr lang="en-US" dirty="0"/>
                    </a:p>
                  </a:txBody>
                  <a:tcPr/>
                </a:tc>
                <a:tc>
                  <a:txBody>
                    <a:bodyPr/>
                    <a:lstStyle/>
                    <a:p>
                      <a:pPr algn="ctr"/>
                      <a:r>
                        <a:rPr lang="en-US" dirty="0" smtClean="0"/>
                        <a:t>46.6%</a:t>
                      </a:r>
                      <a:endParaRPr lang="en-US" dirty="0"/>
                    </a:p>
                  </a:txBody>
                  <a:tcPr/>
                </a:tc>
                <a:tc>
                  <a:txBody>
                    <a:bodyPr/>
                    <a:lstStyle/>
                    <a:p>
                      <a:pPr algn="ctr"/>
                      <a:r>
                        <a:rPr lang="en-US" dirty="0" smtClean="0"/>
                        <a:t>30.8%</a:t>
                      </a:r>
                      <a:endParaRPr lang="en-US" dirty="0"/>
                    </a:p>
                  </a:txBody>
                  <a:tcPr/>
                </a:tc>
                <a:tc>
                  <a:txBody>
                    <a:bodyPr/>
                    <a:lstStyle/>
                    <a:p>
                      <a:pPr algn="ctr"/>
                      <a:r>
                        <a:rPr lang="en-US" dirty="0" smtClean="0"/>
                        <a:t>23.4%</a:t>
                      </a:r>
                      <a:endParaRPr lang="en-US" dirty="0"/>
                    </a:p>
                  </a:txBody>
                  <a:tcPr/>
                </a:tc>
              </a:tr>
              <a:tr h="370840">
                <a:tc>
                  <a:txBody>
                    <a:bodyPr/>
                    <a:lstStyle/>
                    <a:p>
                      <a:r>
                        <a:rPr lang="en-US" dirty="0" err="1" smtClean="0"/>
                        <a:t>missRatio</a:t>
                      </a:r>
                      <a:endParaRPr lang="en-US" dirty="0"/>
                    </a:p>
                  </a:txBody>
                  <a:tcPr/>
                </a:tc>
                <a:tc>
                  <a:txBody>
                    <a:bodyPr/>
                    <a:lstStyle/>
                    <a:p>
                      <a:pPr algn="ctr"/>
                      <a:r>
                        <a:rPr lang="en-US" dirty="0" smtClean="0"/>
                        <a:t>6.7e-4</a:t>
                      </a:r>
                      <a:endParaRPr lang="en-US" dirty="0"/>
                    </a:p>
                  </a:txBody>
                  <a:tcPr/>
                </a:tc>
                <a:tc>
                  <a:txBody>
                    <a:bodyPr/>
                    <a:lstStyle/>
                    <a:p>
                      <a:pPr algn="ctr"/>
                      <a:r>
                        <a:rPr lang="en-US" dirty="0" smtClean="0"/>
                        <a:t>7.9e-4</a:t>
                      </a:r>
                      <a:endParaRPr lang="en-US" dirty="0"/>
                    </a:p>
                  </a:txBody>
                  <a:tcPr/>
                </a:tc>
                <a:tc>
                  <a:txBody>
                    <a:bodyPr/>
                    <a:lstStyle/>
                    <a:p>
                      <a:pPr algn="ctr"/>
                      <a:r>
                        <a:rPr lang="en-US" dirty="0" smtClean="0"/>
                        <a:t>8.2e-4</a:t>
                      </a:r>
                      <a:endParaRPr lang="en-US" dirty="0"/>
                    </a:p>
                  </a:txBody>
                  <a:tcPr/>
                </a:tc>
                <a:tc>
                  <a:txBody>
                    <a:bodyPr/>
                    <a:lstStyle/>
                    <a:p>
                      <a:pPr algn="ctr"/>
                      <a:r>
                        <a:rPr lang="en-US" dirty="0" smtClean="0"/>
                        <a:t>1.9e-5</a:t>
                      </a:r>
                      <a:endParaRPr lang="en-US" dirty="0"/>
                    </a:p>
                  </a:txBody>
                  <a:tcPr/>
                </a:tc>
              </a:tr>
              <a:tr h="370840">
                <a:tc>
                  <a:txBody>
                    <a:bodyPr/>
                    <a:lstStyle/>
                    <a:p>
                      <a:r>
                        <a:rPr lang="en-US" dirty="0" smtClean="0"/>
                        <a:t>#</a:t>
                      </a:r>
                      <a:r>
                        <a:rPr lang="en-US" dirty="0" err="1" smtClean="0"/>
                        <a:t>BS(weekday</a:t>
                      </a:r>
                      <a:r>
                        <a:rPr lang="en-US" dirty="0" smtClean="0"/>
                        <a:t>)</a:t>
                      </a:r>
                      <a:endParaRPr lang="en-US" dirty="0"/>
                    </a:p>
                  </a:txBody>
                  <a:tcPr/>
                </a:tc>
                <a:tc>
                  <a:txBody>
                    <a:bodyPr/>
                    <a:lstStyle/>
                    <a:p>
                      <a:pPr algn="ctr"/>
                      <a:r>
                        <a:rPr lang="en-US" dirty="0" smtClean="0"/>
                        <a:t>34~97</a:t>
                      </a:r>
                      <a:endParaRPr lang="en-US" dirty="0"/>
                    </a:p>
                  </a:txBody>
                  <a:tcPr/>
                </a:tc>
                <a:tc>
                  <a:txBody>
                    <a:bodyPr/>
                    <a:lstStyle/>
                    <a:p>
                      <a:pPr algn="ctr"/>
                      <a:r>
                        <a:rPr lang="en-US" dirty="0" smtClean="0"/>
                        <a:t>8~32</a:t>
                      </a:r>
                      <a:endParaRPr lang="en-US" dirty="0"/>
                    </a:p>
                  </a:txBody>
                  <a:tcPr/>
                </a:tc>
                <a:tc>
                  <a:txBody>
                    <a:bodyPr/>
                    <a:lstStyle/>
                    <a:p>
                      <a:pPr algn="ctr"/>
                      <a:r>
                        <a:rPr lang="en-US" dirty="0" smtClean="0"/>
                        <a:t>79~122</a:t>
                      </a:r>
                      <a:endParaRPr lang="en-US" dirty="0"/>
                    </a:p>
                  </a:txBody>
                  <a:tcPr/>
                </a:tc>
                <a:tc>
                  <a:txBody>
                    <a:bodyPr/>
                    <a:lstStyle/>
                    <a:p>
                      <a:pPr algn="ctr"/>
                      <a:r>
                        <a:rPr lang="en-US" dirty="0" smtClean="0"/>
                        <a:t>104~142</a:t>
                      </a:r>
                      <a:endParaRPr lang="en-US" dirty="0"/>
                    </a:p>
                  </a:txBody>
                  <a:tcPr/>
                </a:tc>
              </a:tr>
            </a:tbl>
          </a:graphicData>
        </a:graphic>
      </p:graphicFrame>
      <p:sp>
        <p:nvSpPr>
          <p:cNvPr id="22" name="Date Placeholder 21"/>
          <p:cNvSpPr>
            <a:spLocks noGrp="1"/>
          </p:cNvSpPr>
          <p:nvPr>
            <p:ph type="dt" sz="half" idx="10"/>
          </p:nvPr>
        </p:nvSpPr>
        <p:spPr/>
        <p:txBody>
          <a:bodyPr/>
          <a:lstStyle/>
          <a:p>
            <a:r>
              <a:rPr lang="en-US" smtClean="0"/>
              <a:t>Mobicom 2011</a:t>
            </a:r>
            <a:endParaRPr lang="en-US" dirty="0"/>
          </a:p>
        </p:txBody>
      </p:sp>
      <p:sp>
        <p:nvSpPr>
          <p:cNvPr id="27" name="Footer Placeholder 26"/>
          <p:cNvSpPr>
            <a:spLocks noGrp="1"/>
          </p:cNvSpPr>
          <p:nvPr>
            <p:ph type="ftr" sz="quarter" idx="11"/>
          </p:nvPr>
        </p:nvSpPr>
        <p:spPr/>
        <p:txBody>
          <a:bodyPr/>
          <a:lstStyle/>
          <a:p>
            <a:r>
              <a:rPr lang="en-US" smtClean="0"/>
              <a:t>C Peng (UCLA)</a:t>
            </a:r>
            <a:endParaRPr lang="en-US" dirty="0"/>
          </a:p>
        </p:txBody>
      </p:sp>
      <p:sp>
        <p:nvSpPr>
          <p:cNvPr id="23" name="Slide Number Placeholder 22"/>
          <p:cNvSpPr>
            <a:spLocks noGrp="1"/>
          </p:cNvSpPr>
          <p:nvPr>
            <p:ph type="sldNum" sz="quarter" idx="12"/>
          </p:nvPr>
        </p:nvSpPr>
        <p:spPr/>
        <p:txBody>
          <a:bodyPr/>
          <a:lstStyle/>
          <a:p>
            <a:fld id="{EA7C8D44-3667-46F6-9772-CC52308E2A7F}" type="slidenum">
              <a:rPr lang="en-US" smtClean="0"/>
              <a:pPr/>
              <a:t>25</a:t>
            </a:fld>
            <a:endParaRPr lang="en-US"/>
          </a:p>
        </p:txBody>
      </p:sp>
      <p:grpSp>
        <p:nvGrpSpPr>
          <p:cNvPr id="3" name="Group 9"/>
          <p:cNvGrpSpPr/>
          <p:nvPr/>
        </p:nvGrpSpPr>
        <p:grpSpPr>
          <a:xfrm>
            <a:off x="1295400" y="3733800"/>
            <a:ext cx="7391400" cy="2731532"/>
            <a:chOff x="1295400" y="3124200"/>
            <a:chExt cx="7391400" cy="3264932"/>
          </a:xfrm>
        </p:grpSpPr>
        <p:graphicFrame>
          <p:nvGraphicFramePr>
            <p:cNvPr id="7" name="Chart 6"/>
            <p:cNvGraphicFramePr/>
            <p:nvPr/>
          </p:nvGraphicFramePr>
          <p:xfrm>
            <a:off x="1295400" y="3124200"/>
            <a:ext cx="7391400" cy="3111500"/>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2133600" y="6019800"/>
              <a:ext cx="5462140" cy="369332"/>
            </a:xfrm>
            <a:prstGeom prst="rect">
              <a:avLst/>
            </a:prstGeom>
          </p:spPr>
          <p:txBody>
            <a:bodyPr wrap="none">
              <a:spAutoFit/>
            </a:bodyPr>
            <a:lstStyle/>
            <a:p>
              <a:r>
                <a:rPr lang="en-US" dirty="0" err="1" smtClean="0"/>
                <a:t>allsaving</a:t>
              </a:r>
              <a:r>
                <a:rPr lang="en-US" dirty="0" smtClean="0"/>
                <a:t>  min-weekday  max-day      min-end       max-end</a:t>
              </a:r>
              <a:endParaRPr lang="en-US" dirty="0"/>
            </a:p>
          </p:txBody>
        </p:sp>
      </p:grpSp>
      <p:sp>
        <p:nvSpPr>
          <p:cNvPr id="11" name="Rounded Rectangle 10"/>
          <p:cNvSpPr/>
          <p:nvPr/>
        </p:nvSpPr>
        <p:spPr>
          <a:xfrm>
            <a:off x="2286000" y="2819400"/>
            <a:ext cx="6033347" cy="381000"/>
          </a:xfrm>
          <a:prstGeom prst="roundRect">
            <a:avLst/>
          </a:prstGeom>
          <a:solidFill>
            <a:srgbClr val="FF0000">
              <a:alpha val="37000"/>
            </a:srgbClr>
          </a:solidFill>
          <a:ln/>
        </p:spPr>
        <p:style>
          <a:lnRef idx="1">
            <a:schemeClr val="accent1"/>
          </a:lnRef>
          <a:fillRef idx="3">
            <a:schemeClr val="accent1"/>
          </a:fillRef>
          <a:effectRef idx="2">
            <a:schemeClr val="accent1"/>
          </a:effectRef>
          <a:fontRef idx="minor">
            <a:schemeClr val="lt1"/>
          </a:fontRef>
        </p:style>
      </p:sp>
      <p:grpSp>
        <p:nvGrpSpPr>
          <p:cNvPr id="8" name="Group 20"/>
          <p:cNvGrpSpPr/>
          <p:nvPr/>
        </p:nvGrpSpPr>
        <p:grpSpPr>
          <a:xfrm>
            <a:off x="2120915" y="3817203"/>
            <a:ext cx="1531188" cy="1745396"/>
            <a:chOff x="2120915" y="3817203"/>
            <a:chExt cx="1531188" cy="1745396"/>
          </a:xfrm>
        </p:grpSpPr>
        <p:cxnSp>
          <p:nvCxnSpPr>
            <p:cNvPr id="13" name="Straight Connector 12"/>
            <p:cNvCxnSpPr/>
            <p:nvPr/>
          </p:nvCxnSpPr>
          <p:spPr>
            <a:xfrm rot="16200000" flipH="1">
              <a:off x="2404233" y="5071231"/>
              <a:ext cx="845405" cy="137332"/>
            </a:xfrm>
            <a:prstGeom prst="line">
              <a:avLst/>
            </a:prstGeom>
            <a:ln w="28575" cap="flat" cmpd="sng" algn="ctr">
              <a:solidFill>
                <a:srgbClr val="FF0000"/>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rot="5400000">
              <a:off x="2191170" y="4725241"/>
              <a:ext cx="381860" cy="192193"/>
            </a:xfrm>
            <a:prstGeom prst="line">
              <a:avLst/>
            </a:prstGeom>
            <a:ln w="28575" cap="flat" cmpd="sng" algn="ctr">
              <a:solidFill>
                <a:srgbClr val="FF0000"/>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sp>
          <p:nvSpPr>
            <p:cNvPr id="20" name="Rectangle 19"/>
            <p:cNvSpPr/>
            <p:nvPr/>
          </p:nvSpPr>
          <p:spPr>
            <a:xfrm>
              <a:off x="2120915" y="3817203"/>
              <a:ext cx="1531188" cy="830997"/>
            </a:xfrm>
            <a:prstGeom prst="rect">
              <a:avLst/>
            </a:prstGeom>
          </p:spPr>
          <p:style>
            <a:lnRef idx="1">
              <a:schemeClr val="accent3"/>
            </a:lnRef>
            <a:fillRef idx="3">
              <a:schemeClr val="accent3"/>
            </a:fillRef>
            <a:effectRef idx="2">
              <a:schemeClr val="accent3"/>
            </a:effectRef>
            <a:fontRef idx="minor">
              <a:schemeClr val="lt1"/>
            </a:fontRef>
          </p:style>
          <p:txBody>
            <a:bodyPr wrap="none">
              <a:spAutoFit/>
            </a:bodyPr>
            <a:lstStyle/>
            <a:p>
              <a:r>
                <a:rPr lang="en-US" sz="2400" dirty="0" smtClean="0">
                  <a:solidFill>
                    <a:srgbClr val="FF0000"/>
                  </a:solidFill>
                </a:rPr>
                <a:t>Spatial </a:t>
              </a:r>
            </a:p>
            <a:p>
              <a:r>
                <a:rPr lang="en-US" sz="2400" dirty="0" err="1" smtClean="0">
                  <a:solidFill>
                    <a:srgbClr val="FF0000"/>
                  </a:solidFill>
                </a:rPr>
                <a:t>Dynamicsy</a:t>
              </a:r>
              <a:endParaRPr lang="en-US" sz="2400" dirty="0">
                <a:solidFill>
                  <a:srgbClr val="FF0000"/>
                </a:solidFill>
              </a:endParaRPr>
            </a:p>
          </p:txBody>
        </p:sp>
      </p:grpSp>
      <p:grpSp>
        <p:nvGrpSpPr>
          <p:cNvPr id="10" name="Group 22"/>
          <p:cNvGrpSpPr/>
          <p:nvPr/>
        </p:nvGrpSpPr>
        <p:grpSpPr>
          <a:xfrm>
            <a:off x="3581400" y="3200400"/>
            <a:ext cx="1393531" cy="2362204"/>
            <a:chOff x="2120915" y="3200400"/>
            <a:chExt cx="1393531" cy="2362204"/>
          </a:xfrm>
        </p:grpSpPr>
        <p:cxnSp>
          <p:nvCxnSpPr>
            <p:cNvPr id="24" name="Straight Connector 23"/>
            <p:cNvCxnSpPr/>
            <p:nvPr/>
          </p:nvCxnSpPr>
          <p:spPr>
            <a:xfrm rot="16200000" flipH="1">
              <a:off x="2876655" y="4418659"/>
              <a:ext cx="980870" cy="206349"/>
            </a:xfrm>
            <a:prstGeom prst="line">
              <a:avLst/>
            </a:prstGeom>
            <a:ln w="28575" cap="flat" cmpd="sng" algn="ctr">
              <a:solidFill>
                <a:srgbClr val="FF0000"/>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rot="5400000">
              <a:off x="1616495" y="4700906"/>
              <a:ext cx="1531206" cy="192190"/>
            </a:xfrm>
            <a:prstGeom prst="line">
              <a:avLst/>
            </a:prstGeom>
            <a:ln w="28575" cap="flat" cmpd="sng" algn="ctr">
              <a:solidFill>
                <a:srgbClr val="FF0000"/>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sp>
          <p:nvSpPr>
            <p:cNvPr id="26" name="Rectangle 25"/>
            <p:cNvSpPr/>
            <p:nvPr/>
          </p:nvSpPr>
          <p:spPr>
            <a:xfrm>
              <a:off x="2120915" y="3200400"/>
              <a:ext cx="1393531" cy="830997"/>
            </a:xfrm>
            <a:prstGeom prst="rect">
              <a:avLst/>
            </a:prstGeom>
          </p:spPr>
          <p:style>
            <a:lnRef idx="1">
              <a:schemeClr val="accent3"/>
            </a:lnRef>
            <a:fillRef idx="3">
              <a:schemeClr val="accent3"/>
            </a:fillRef>
            <a:effectRef idx="2">
              <a:schemeClr val="accent3"/>
            </a:effectRef>
            <a:fontRef idx="minor">
              <a:schemeClr val="lt1"/>
            </a:fontRef>
          </p:style>
          <p:txBody>
            <a:bodyPr wrap="none">
              <a:spAutoFit/>
            </a:bodyPr>
            <a:lstStyle/>
            <a:p>
              <a:r>
                <a:rPr lang="en-US" sz="2400" dirty="0" smtClean="0">
                  <a:solidFill>
                    <a:srgbClr val="FF0000"/>
                  </a:solidFill>
                </a:rPr>
                <a:t>Temporal </a:t>
              </a:r>
            </a:p>
            <a:p>
              <a:r>
                <a:rPr lang="en-US" sz="2400" dirty="0" smtClean="0">
                  <a:solidFill>
                    <a:srgbClr val="FF0000"/>
                  </a:solidFill>
                </a:rPr>
                <a:t>Dynamics</a:t>
              </a:r>
              <a:endParaRPr lang="en-US" sz="2400" dirty="0">
                <a:solidFill>
                  <a:srgbClr val="FF0000"/>
                </a:solidFill>
              </a:endParaRPr>
            </a:p>
          </p:txBody>
        </p:sp>
      </p:grpSp>
      <p:grpSp>
        <p:nvGrpSpPr>
          <p:cNvPr id="12" name="Group 44"/>
          <p:cNvGrpSpPr/>
          <p:nvPr/>
        </p:nvGrpSpPr>
        <p:grpSpPr>
          <a:xfrm>
            <a:off x="2667000" y="4098027"/>
            <a:ext cx="3007554" cy="1235973"/>
            <a:chOff x="6878223" y="3799409"/>
            <a:chExt cx="3007554" cy="1235973"/>
          </a:xfrm>
        </p:grpSpPr>
        <p:cxnSp>
          <p:nvCxnSpPr>
            <p:cNvPr id="39" name="Straight Connector 38"/>
            <p:cNvCxnSpPr>
              <a:stCxn id="43" idx="2"/>
            </p:cNvCxnSpPr>
            <p:nvPr/>
          </p:nvCxnSpPr>
          <p:spPr>
            <a:xfrm rot="5400000">
              <a:off x="7763947" y="4417329"/>
              <a:ext cx="404977" cy="831130"/>
            </a:xfrm>
            <a:prstGeom prst="line">
              <a:avLst/>
            </a:prstGeom>
            <a:ln w="28575" cap="flat" cmpd="sng" algn="ctr">
              <a:solidFill>
                <a:srgbClr val="FF0000"/>
              </a:solidFill>
              <a:prstDash val="solid"/>
              <a:round/>
              <a:headEnd type="none" w="med" len="med"/>
              <a:tailEnd type="triangle" w="lg" len="med"/>
            </a:ln>
          </p:spPr>
          <p:style>
            <a:lnRef idx="2">
              <a:schemeClr val="accent1"/>
            </a:lnRef>
            <a:fillRef idx="0">
              <a:schemeClr val="accent1"/>
            </a:fillRef>
            <a:effectRef idx="1">
              <a:schemeClr val="accent1"/>
            </a:effectRef>
            <a:fontRef idx="minor">
              <a:schemeClr val="tx1"/>
            </a:fontRef>
          </p:style>
        </p:cxnSp>
        <p:sp>
          <p:nvSpPr>
            <p:cNvPr id="43" name="Rectangle 42"/>
            <p:cNvSpPr/>
            <p:nvPr/>
          </p:nvSpPr>
          <p:spPr>
            <a:xfrm>
              <a:off x="6878223" y="3799409"/>
              <a:ext cx="3007554" cy="830997"/>
            </a:xfrm>
            <a:prstGeom prst="rect">
              <a:avLst/>
            </a:prstGeom>
          </p:spPr>
          <p:style>
            <a:lnRef idx="1">
              <a:schemeClr val="accent3"/>
            </a:lnRef>
            <a:fillRef idx="3">
              <a:schemeClr val="accent3"/>
            </a:fillRef>
            <a:effectRef idx="2">
              <a:schemeClr val="accent3"/>
            </a:effectRef>
            <a:fontRef idx="minor">
              <a:schemeClr val="lt1"/>
            </a:fontRef>
          </p:style>
          <p:txBody>
            <a:bodyPr wrap="none">
              <a:spAutoFit/>
            </a:bodyPr>
            <a:lstStyle/>
            <a:p>
              <a:r>
                <a:rPr lang="en-US" sz="2400" dirty="0" smtClean="0">
                  <a:solidFill>
                    <a:srgbClr val="FF0000"/>
                  </a:solidFill>
                </a:rPr>
                <a:t>Multiplexing gain</a:t>
              </a:r>
            </a:p>
            <a:p>
              <a:r>
                <a:rPr lang="en-US" sz="2400" dirty="0" smtClean="0">
                  <a:solidFill>
                    <a:srgbClr val="FF0000"/>
                  </a:solidFill>
                </a:rPr>
                <a:t> is a major contributor.</a:t>
              </a:r>
              <a:endParaRPr lang="en-US" sz="2400" dirty="0">
                <a:solidFill>
                  <a:srgbClr val="FF0000"/>
                </a:solidFill>
              </a:endParaRPr>
            </a:p>
          </p:txBody>
        </p:sp>
      </p:grpSp>
      <p:sp>
        <p:nvSpPr>
          <p:cNvPr id="33" name="Content Placeholder 2"/>
          <p:cNvSpPr txBox="1">
            <a:spLocks/>
          </p:cNvSpPr>
          <p:nvPr/>
        </p:nvSpPr>
        <p:spPr>
          <a:xfrm>
            <a:off x="457200" y="1158240"/>
            <a:ext cx="8229600" cy="493776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6000"/>
              <a:buFont typeface="Wingdings 3"/>
              <a:buChar char=""/>
              <a:tabLst/>
              <a:defRPr/>
            </a:pPr>
            <a:r>
              <a:rPr lang="en-US" sz="2600" dirty="0" smtClean="0"/>
              <a:t>Use two</a:t>
            </a:r>
            <a:r>
              <a:rPr kumimoji="0" lang="en-US" sz="2600" b="0" i="0" u="none" strike="noStrike" kern="1200" cap="none" spc="0" normalizeH="0" baseline="0" noProof="0" dirty="0" smtClean="0">
                <a:ln>
                  <a:noFill/>
                </a:ln>
                <a:solidFill>
                  <a:schemeClr val="tx1"/>
                </a:solidFill>
                <a:effectLst/>
                <a:uLnTx/>
                <a:uFillTx/>
                <a:latin typeface="+mn-lt"/>
                <a:ea typeface="+mn-ea"/>
                <a:cs typeface="+mn-cs"/>
              </a:rPr>
              <a:t>-month real traces in four regional</a:t>
            </a:r>
            <a:r>
              <a:rPr kumimoji="0" lang="en-US" sz="2600" b="0" i="0" u="none" strike="noStrike" kern="1200" cap="none" spc="0" normalizeH="0" noProof="0" dirty="0" smtClean="0">
                <a:ln>
                  <a:noFill/>
                </a:ln>
                <a:solidFill>
                  <a:schemeClr val="tx1"/>
                </a:solidFill>
                <a:effectLst/>
                <a:uLnTx/>
                <a:uFillTx/>
                <a:latin typeface="+mn-lt"/>
                <a:ea typeface="+mn-ea"/>
                <a:cs typeface="+mn-cs"/>
              </a:rPr>
              <a:t> 3G networks</a:t>
            </a:r>
            <a:endParaRPr kumimoji="0" lang="en-US"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1"/>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8"/>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10"/>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on Evaluation</a:t>
            </a:r>
            <a:endParaRPr lang="en-US" dirty="0"/>
          </a:p>
        </p:txBody>
      </p:sp>
      <p:sp>
        <p:nvSpPr>
          <p:cNvPr id="3" name="Content Placeholder 2"/>
          <p:cNvSpPr>
            <a:spLocks noGrp="1"/>
          </p:cNvSpPr>
          <p:nvPr>
            <p:ph sz="quarter" idx="1"/>
          </p:nvPr>
        </p:nvSpPr>
        <p:spPr/>
        <p:txBody>
          <a:bodyPr/>
          <a:lstStyle/>
          <a:p>
            <a:r>
              <a:rPr lang="en-US" dirty="0" smtClean="0"/>
              <a:t>Our solution is robust to various parameter settings</a:t>
            </a:r>
          </a:p>
          <a:p>
            <a:pPr lvl="1"/>
            <a:r>
              <a:rPr lang="en-US" dirty="0" smtClean="0"/>
              <a:t>Power models, capacity, coverage, profiling factor,  …</a:t>
            </a:r>
          </a:p>
          <a:p>
            <a:endParaRPr lang="en-US" dirty="0" smtClean="0"/>
          </a:p>
          <a:p>
            <a:r>
              <a:rPr lang="en-US" dirty="0" smtClean="0"/>
              <a:t>Negative impact on clients:  More energy for uplink</a:t>
            </a:r>
          </a:p>
          <a:p>
            <a:pPr lvl="1"/>
            <a:r>
              <a:rPr lang="en-US" dirty="0" err="1" smtClean="0"/>
              <a:t>Tx</a:t>
            </a:r>
            <a:r>
              <a:rPr lang="en-US" dirty="0" smtClean="0"/>
              <a:t> range </a:t>
            </a:r>
            <a:r>
              <a:rPr lang="en-US" dirty="0" err="1" smtClean="0">
                <a:latin typeface="Wingdings"/>
                <a:ea typeface="Wingdings"/>
                <a:cs typeface="Wingdings"/>
              </a:rPr>
              <a:t></a:t>
            </a:r>
            <a:r>
              <a:rPr lang="en-US" dirty="0" err="1" smtClean="0"/>
              <a:t>due</a:t>
            </a:r>
            <a:r>
              <a:rPr lang="en-US" dirty="0" smtClean="0"/>
              <a:t> to ON/OFF scheme</a:t>
            </a:r>
          </a:p>
          <a:p>
            <a:pPr lvl="1"/>
            <a:r>
              <a:rPr lang="en-US" dirty="0" smtClean="0"/>
              <a:t>Example in Region 1</a:t>
            </a:r>
          </a:p>
          <a:p>
            <a:pPr lvl="2"/>
            <a:r>
              <a:rPr lang="en-US" dirty="0" smtClean="0"/>
              <a:t>Negligible at daytime</a:t>
            </a:r>
          </a:p>
          <a:p>
            <a:pPr lvl="2"/>
            <a:r>
              <a:rPr lang="en-US" dirty="0" smtClean="0"/>
              <a:t>&lt;1km at night</a:t>
            </a:r>
          </a:p>
          <a:p>
            <a:pPr lvl="2"/>
            <a:r>
              <a:rPr lang="en-US" dirty="0" smtClean="0"/>
              <a:t>Can be less aggressive </a:t>
            </a:r>
            <a:endParaRPr lang="en-US" dirty="0"/>
          </a:p>
        </p:txBody>
      </p:sp>
      <p:grpSp>
        <p:nvGrpSpPr>
          <p:cNvPr id="10" name="Group 9"/>
          <p:cNvGrpSpPr/>
          <p:nvPr/>
        </p:nvGrpSpPr>
        <p:grpSpPr>
          <a:xfrm>
            <a:off x="5324062" y="3328730"/>
            <a:ext cx="3667537" cy="2679403"/>
            <a:chOff x="3188754" y="3381748"/>
            <a:chExt cx="4050245" cy="3007384"/>
          </a:xfrm>
        </p:grpSpPr>
        <p:pic>
          <p:nvPicPr>
            <p:cNvPr id="6" name="Picture 5" descr="mobicom_disCH_200.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3"/>
                <a:stretch>
                  <a:fillRect/>
                </a:stretch>
              </p:blipFill>
            </mc:Choice>
            <mc:Fallback>
              <p:blipFill>
                <a:blip r:embed="rId4"/>
                <a:stretch>
                  <a:fillRect/>
                </a:stretch>
              </p:blipFill>
            </mc:Fallback>
          </mc:AlternateContent>
          <p:spPr>
            <a:xfrm>
              <a:off x="3188754" y="3381748"/>
              <a:ext cx="4050245" cy="2638053"/>
            </a:xfrm>
            <a:prstGeom prst="rect">
              <a:avLst/>
            </a:prstGeom>
          </p:spPr>
        </p:pic>
        <p:sp>
          <p:nvSpPr>
            <p:cNvPr id="7" name="Rectangle 6"/>
            <p:cNvSpPr/>
            <p:nvPr/>
          </p:nvSpPr>
          <p:spPr>
            <a:xfrm>
              <a:off x="3657600" y="6019800"/>
              <a:ext cx="2666791" cy="369332"/>
            </a:xfrm>
            <a:prstGeom prst="rect">
              <a:avLst/>
            </a:prstGeom>
          </p:spPr>
          <p:txBody>
            <a:bodyPr wrap="none">
              <a:spAutoFit/>
            </a:bodyPr>
            <a:lstStyle/>
            <a:p>
              <a:r>
                <a:rPr lang="en-US" dirty="0" smtClean="0"/>
                <a:t>Range changes in Region 1</a:t>
              </a:r>
              <a:endParaRPr lang="en-US" dirty="0"/>
            </a:p>
          </p:txBody>
        </p:sp>
        <p:sp>
          <p:nvSpPr>
            <p:cNvPr id="8" name="Rectangle 7"/>
            <p:cNvSpPr/>
            <p:nvPr/>
          </p:nvSpPr>
          <p:spPr>
            <a:xfrm>
              <a:off x="4419600" y="4495800"/>
              <a:ext cx="937689" cy="369332"/>
            </a:xfrm>
            <a:prstGeom prst="rect">
              <a:avLst/>
            </a:prstGeom>
          </p:spPr>
          <p:txBody>
            <a:bodyPr wrap="none">
              <a:spAutoFit/>
            </a:bodyPr>
            <a:lstStyle/>
            <a:p>
              <a:r>
                <a:rPr lang="en-US" dirty="0" smtClean="0"/>
                <a:t>60% ON</a:t>
              </a:r>
              <a:endParaRPr lang="en-US" dirty="0"/>
            </a:p>
          </p:txBody>
        </p:sp>
        <p:sp>
          <p:nvSpPr>
            <p:cNvPr id="9" name="Rectangle 8"/>
            <p:cNvSpPr/>
            <p:nvPr/>
          </p:nvSpPr>
          <p:spPr>
            <a:xfrm>
              <a:off x="3188755" y="3516868"/>
              <a:ext cx="937689" cy="369332"/>
            </a:xfrm>
            <a:prstGeom prst="rect">
              <a:avLst/>
            </a:prstGeom>
          </p:spPr>
          <p:txBody>
            <a:bodyPr wrap="none">
              <a:spAutoFit/>
            </a:bodyPr>
            <a:lstStyle/>
            <a:p>
              <a:r>
                <a:rPr lang="en-US" dirty="0" smtClean="0"/>
                <a:t>20% ON</a:t>
              </a:r>
              <a:endParaRPr lang="en-US" dirty="0"/>
            </a:p>
          </p:txBody>
        </p:sp>
      </p:grpSp>
      <p:sp>
        <p:nvSpPr>
          <p:cNvPr id="12" name="Date Placeholder 11"/>
          <p:cNvSpPr>
            <a:spLocks noGrp="1"/>
          </p:cNvSpPr>
          <p:nvPr>
            <p:ph type="dt" sz="half" idx="10"/>
          </p:nvPr>
        </p:nvSpPr>
        <p:spPr/>
        <p:txBody>
          <a:bodyPr/>
          <a:lstStyle/>
          <a:p>
            <a:r>
              <a:rPr lang="en-US" smtClean="0"/>
              <a:t>Mobicom 2011</a:t>
            </a:r>
            <a:endParaRPr lang="en-US" dirty="0"/>
          </a:p>
        </p:txBody>
      </p:sp>
      <p:sp>
        <p:nvSpPr>
          <p:cNvPr id="13" name="Slide Number Placeholder 12"/>
          <p:cNvSpPr>
            <a:spLocks noGrp="1"/>
          </p:cNvSpPr>
          <p:nvPr>
            <p:ph type="sldNum" sz="quarter" idx="12"/>
          </p:nvPr>
        </p:nvSpPr>
        <p:spPr/>
        <p:txBody>
          <a:bodyPr/>
          <a:lstStyle/>
          <a:p>
            <a:fld id="{EA7C8D44-3667-46F6-9772-CC52308E2A7F}" type="slidenum">
              <a:rPr lang="en-US" smtClean="0"/>
              <a:pPr/>
              <a:t>26</a:t>
            </a:fld>
            <a:endParaRPr lang="en-US"/>
          </a:p>
        </p:txBody>
      </p:sp>
      <p:sp>
        <p:nvSpPr>
          <p:cNvPr id="14" name="Footer Placeholder 13"/>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sz="quarter" idx="1"/>
          </p:nvPr>
        </p:nvSpPr>
        <p:spPr/>
        <p:txBody>
          <a:bodyPr/>
          <a:lstStyle/>
          <a:p>
            <a:r>
              <a:rPr lang="en-US" dirty="0" smtClean="0"/>
              <a:t>It is feasible to build a practical solution to “green cellular infrastructure”</a:t>
            </a:r>
          </a:p>
          <a:p>
            <a:pPr lvl="1"/>
            <a:r>
              <a:rPr lang="en-US" dirty="0" smtClean="0"/>
              <a:t>Especially in the big cities with dense BS deployment</a:t>
            </a:r>
          </a:p>
          <a:p>
            <a:pPr lvl="1"/>
            <a:r>
              <a:rPr lang="en-US" dirty="0" smtClean="0"/>
              <a:t>Especially at late evenings to early dawn with light traffic</a:t>
            </a:r>
          </a:p>
          <a:p>
            <a:endParaRPr lang="en-US" dirty="0" smtClean="0"/>
          </a:p>
          <a:p>
            <a:r>
              <a:rPr lang="en-US" dirty="0" smtClean="0"/>
              <a:t>Build EP system using non-EP components</a:t>
            </a:r>
          </a:p>
          <a:p>
            <a:pPr lvl="1"/>
            <a:r>
              <a:rPr lang="en-US" dirty="0" smtClean="0"/>
              <a:t>Exploiting inherent dynamics in time and space</a:t>
            </a:r>
          </a:p>
          <a:p>
            <a:pPr lvl="1"/>
            <a:endParaRPr lang="en-US" dirty="0" smtClean="0"/>
          </a:p>
          <a:p>
            <a:pPr lvl="1">
              <a:buNone/>
            </a:pPr>
            <a:r>
              <a:rPr lang="en-US" dirty="0" smtClean="0"/>
              <a:t> </a:t>
            </a:r>
          </a:p>
          <a:p>
            <a:pPr lvl="1"/>
            <a:endParaRPr lang="en-US" dirty="0"/>
          </a:p>
        </p:txBody>
      </p:sp>
      <p:sp>
        <p:nvSpPr>
          <p:cNvPr id="7" name="Date Placeholder 6"/>
          <p:cNvSpPr>
            <a:spLocks noGrp="1"/>
          </p:cNvSpPr>
          <p:nvPr>
            <p:ph type="dt" sz="half" idx="10"/>
          </p:nvPr>
        </p:nvSpPr>
        <p:spPr/>
        <p:txBody>
          <a:bodyPr/>
          <a:lstStyle/>
          <a:p>
            <a:r>
              <a:rPr lang="en-US" smtClean="0"/>
              <a:t>Mobicom 2011</a:t>
            </a:r>
            <a:endParaRPr lang="en-US" dirty="0"/>
          </a:p>
        </p:txBody>
      </p:sp>
      <p:sp>
        <p:nvSpPr>
          <p:cNvPr id="8" name="Slide Number Placeholder 7"/>
          <p:cNvSpPr>
            <a:spLocks noGrp="1"/>
          </p:cNvSpPr>
          <p:nvPr>
            <p:ph type="sldNum" sz="quarter" idx="12"/>
          </p:nvPr>
        </p:nvSpPr>
        <p:spPr/>
        <p:txBody>
          <a:bodyPr/>
          <a:lstStyle/>
          <a:p>
            <a:fld id="{EA7C8D44-3667-46F6-9772-CC52308E2A7F}" type="slidenum">
              <a:rPr lang="en-US" smtClean="0"/>
              <a:pPr/>
              <a:t>27</a:t>
            </a:fld>
            <a:endParaRPr lang="en-US"/>
          </a:p>
        </p:txBody>
      </p:sp>
      <p:sp>
        <p:nvSpPr>
          <p:cNvPr id="9" name="Footer Placeholder 8"/>
          <p:cNvSpPr>
            <a:spLocks noGrp="1"/>
          </p:cNvSpPr>
          <p:nvPr>
            <p:ph type="ftr" sz="quarter" idx="11"/>
          </p:nvPr>
        </p:nvSpPr>
        <p:spPr/>
        <p:txBody>
          <a:bodyPr/>
          <a:lstStyle/>
          <a:p>
            <a:r>
              <a:rPr lang="en-US" smtClean="0"/>
              <a:t>C Peng (UCLA)</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ＭＳ 明朝"/>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Origin.thmx</Template>
  <TotalTime>8673</TotalTime>
  <Words>5998</Words>
  <Application>Microsoft Office PowerPoint</Application>
  <PresentationFormat>On-screen Show (4:3)</PresentationFormat>
  <Paragraphs>973</Paragraphs>
  <Slides>27</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29" baseType="lpstr">
      <vt:lpstr>Origin</vt:lpstr>
      <vt:lpstr>Equation</vt:lpstr>
      <vt:lpstr> Traffic-Driven Power Saving in Operational 3G Cellular Networks  </vt:lpstr>
      <vt:lpstr>Surging Energy Consumption in 2G/3G</vt:lpstr>
      <vt:lpstr>Energy Consumption in Cellular Networks</vt:lpstr>
      <vt:lpstr>Outline</vt:lpstr>
      <vt:lpstr>Case Study in a Regional 3G Network</vt:lpstr>
      <vt:lpstr>Root Cause for Energy Inefficiency</vt:lpstr>
      <vt:lpstr>Root Cause for Energy Inefficiency</vt:lpstr>
      <vt:lpstr>Goals and Challenges</vt:lpstr>
      <vt:lpstr>Existing Solutions</vt:lpstr>
      <vt:lpstr>Our Solution Roadmap</vt:lpstr>
      <vt:lpstr>Temporal Dynamics is Pervasive</vt:lpstr>
      <vt:lpstr>Temporal Dynamics is Stable</vt:lpstr>
      <vt:lpstr>Spatial Dynamics</vt:lpstr>
      <vt:lpstr>Spatio-temporal Dynamics</vt:lpstr>
      <vt:lpstr>Roadmap</vt:lpstr>
      <vt:lpstr>Issue I: How to Satisfy location-dependent Coverage &amp; Capacity Constraints? </vt:lpstr>
      <vt:lpstr>Solution I: Building Virtual Grids</vt:lpstr>
      <vt:lpstr>Issue II: How to Estimate Traffic Load?</vt:lpstr>
      <vt:lpstr>Solution II: Profiling</vt:lpstr>
      <vt:lpstr>Issue III: How to Minimize On/Off Switches?</vt:lpstr>
      <vt:lpstr>Solution III: Smooth Switches</vt:lpstr>
      <vt:lpstr>Roadmap</vt:lpstr>
      <vt:lpstr>Working with 3G Standard</vt:lpstr>
      <vt:lpstr>Roadmap</vt:lpstr>
      <vt:lpstr>Energy Saving in Four Regions</vt:lpstr>
      <vt:lpstr>More on Evaluation</vt:lpstr>
      <vt:lpstr>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chunyi peng</dc:creator>
  <cp:lastModifiedBy>Windows User</cp:lastModifiedBy>
  <cp:revision>972</cp:revision>
  <dcterms:created xsi:type="dcterms:W3CDTF">2011-09-16T20:52:42Z</dcterms:created>
  <dcterms:modified xsi:type="dcterms:W3CDTF">2011-09-17T02:44:57Z</dcterms:modified>
</cp:coreProperties>
</file>